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3"/>
  </p:notesMasterIdLst>
  <p:sldIdLst>
    <p:sldId id="256" r:id="rId2"/>
    <p:sldId id="444" r:id="rId3"/>
    <p:sldId id="445" r:id="rId4"/>
    <p:sldId id="446" r:id="rId5"/>
    <p:sldId id="447" r:id="rId6"/>
    <p:sldId id="448" r:id="rId7"/>
    <p:sldId id="449" r:id="rId8"/>
    <p:sldId id="450" r:id="rId9"/>
    <p:sldId id="451" r:id="rId10"/>
    <p:sldId id="461" r:id="rId11"/>
    <p:sldId id="462" r:id="rId12"/>
    <p:sldId id="452" r:id="rId13"/>
    <p:sldId id="453" r:id="rId14"/>
    <p:sldId id="454" r:id="rId15"/>
    <p:sldId id="455" r:id="rId16"/>
    <p:sldId id="419" r:id="rId17"/>
    <p:sldId id="420" r:id="rId18"/>
    <p:sldId id="421" r:id="rId19"/>
    <p:sldId id="422" r:id="rId20"/>
    <p:sldId id="423" r:id="rId21"/>
    <p:sldId id="424" r:id="rId22"/>
    <p:sldId id="425" r:id="rId23"/>
    <p:sldId id="426" r:id="rId24"/>
    <p:sldId id="427" r:id="rId25"/>
    <p:sldId id="428" r:id="rId26"/>
    <p:sldId id="463" r:id="rId27"/>
    <p:sldId id="464" r:id="rId28"/>
    <p:sldId id="429" r:id="rId29"/>
    <p:sldId id="430" r:id="rId30"/>
    <p:sldId id="431" r:id="rId31"/>
    <p:sldId id="432" r:id="rId32"/>
    <p:sldId id="433" r:id="rId33"/>
    <p:sldId id="434" r:id="rId34"/>
    <p:sldId id="435" r:id="rId35"/>
    <p:sldId id="436" r:id="rId36"/>
    <p:sldId id="437" r:id="rId37"/>
    <p:sldId id="438" r:id="rId38"/>
    <p:sldId id="439" r:id="rId39"/>
    <p:sldId id="440" r:id="rId40"/>
    <p:sldId id="441" r:id="rId41"/>
    <p:sldId id="442" r:id="rId42"/>
    <p:sldId id="443" r:id="rId43"/>
    <p:sldId id="456" r:id="rId44"/>
    <p:sldId id="457" r:id="rId45"/>
    <p:sldId id="458" r:id="rId46"/>
    <p:sldId id="459" r:id="rId47"/>
    <p:sldId id="460" r:id="rId48"/>
    <p:sldId id="465" r:id="rId49"/>
    <p:sldId id="466" r:id="rId50"/>
    <p:sldId id="467" r:id="rId51"/>
    <p:sldId id="468" r:id="rId52"/>
    <p:sldId id="469" r:id="rId53"/>
    <p:sldId id="470" r:id="rId54"/>
    <p:sldId id="471" r:id="rId55"/>
    <p:sldId id="472" r:id="rId56"/>
    <p:sldId id="473" r:id="rId57"/>
    <p:sldId id="474" r:id="rId58"/>
    <p:sldId id="475" r:id="rId59"/>
    <p:sldId id="476" r:id="rId60"/>
    <p:sldId id="478" r:id="rId61"/>
    <p:sldId id="479" r:id="rId62"/>
    <p:sldId id="480" r:id="rId63"/>
    <p:sldId id="481" r:id="rId64"/>
    <p:sldId id="482" r:id="rId65"/>
    <p:sldId id="484" r:id="rId66"/>
    <p:sldId id="483" r:id="rId67"/>
    <p:sldId id="485" r:id="rId68"/>
    <p:sldId id="486" r:id="rId69"/>
    <p:sldId id="487" r:id="rId70"/>
    <p:sldId id="488" r:id="rId71"/>
    <p:sldId id="489" r:id="rId72"/>
    <p:sldId id="490" r:id="rId73"/>
    <p:sldId id="491" r:id="rId74"/>
    <p:sldId id="492" r:id="rId75"/>
    <p:sldId id="493" r:id="rId76"/>
    <p:sldId id="494" r:id="rId77"/>
    <p:sldId id="495" r:id="rId78"/>
    <p:sldId id="496" r:id="rId79"/>
    <p:sldId id="497" r:id="rId80"/>
    <p:sldId id="498" r:id="rId81"/>
    <p:sldId id="499" r:id="rId82"/>
    <p:sldId id="500" r:id="rId83"/>
    <p:sldId id="501" r:id="rId84"/>
    <p:sldId id="502" r:id="rId85"/>
    <p:sldId id="503" r:id="rId86"/>
    <p:sldId id="504" r:id="rId87"/>
    <p:sldId id="505" r:id="rId88"/>
    <p:sldId id="506" r:id="rId89"/>
    <p:sldId id="507" r:id="rId90"/>
    <p:sldId id="508" r:id="rId91"/>
    <p:sldId id="509" r:id="rId92"/>
    <p:sldId id="510" r:id="rId93"/>
    <p:sldId id="511" r:id="rId94"/>
    <p:sldId id="512" r:id="rId95"/>
    <p:sldId id="513" r:id="rId96"/>
    <p:sldId id="514" r:id="rId97"/>
    <p:sldId id="515" r:id="rId98"/>
    <p:sldId id="516" r:id="rId99"/>
    <p:sldId id="517" r:id="rId100"/>
    <p:sldId id="518" r:id="rId101"/>
    <p:sldId id="519" r:id="rId102"/>
    <p:sldId id="520" r:id="rId103"/>
    <p:sldId id="521" r:id="rId104"/>
    <p:sldId id="522" r:id="rId105"/>
    <p:sldId id="523" r:id="rId106"/>
    <p:sldId id="524" r:id="rId107"/>
    <p:sldId id="525" r:id="rId108"/>
    <p:sldId id="526" r:id="rId109"/>
    <p:sldId id="527" r:id="rId110"/>
    <p:sldId id="528" r:id="rId111"/>
    <p:sldId id="529" r:id="rId112"/>
    <p:sldId id="530" r:id="rId113"/>
    <p:sldId id="531" r:id="rId114"/>
    <p:sldId id="532" r:id="rId115"/>
    <p:sldId id="533" r:id="rId116"/>
    <p:sldId id="534" r:id="rId117"/>
    <p:sldId id="535" r:id="rId118"/>
    <p:sldId id="536" r:id="rId119"/>
    <p:sldId id="537" r:id="rId120"/>
    <p:sldId id="538" r:id="rId121"/>
    <p:sldId id="539" r:id="rId122"/>
    <p:sldId id="540" r:id="rId123"/>
    <p:sldId id="541" r:id="rId124"/>
    <p:sldId id="542" r:id="rId125"/>
    <p:sldId id="543" r:id="rId126"/>
    <p:sldId id="544" r:id="rId127"/>
    <p:sldId id="545" r:id="rId128"/>
    <p:sldId id="546" r:id="rId129"/>
    <p:sldId id="547" r:id="rId130"/>
    <p:sldId id="548" r:id="rId131"/>
    <p:sldId id="549" r:id="rId132"/>
    <p:sldId id="550" r:id="rId133"/>
    <p:sldId id="551" r:id="rId134"/>
    <p:sldId id="552" r:id="rId135"/>
    <p:sldId id="553" r:id="rId136"/>
    <p:sldId id="554" r:id="rId137"/>
    <p:sldId id="555" r:id="rId138"/>
    <p:sldId id="556" r:id="rId139"/>
    <p:sldId id="557" r:id="rId140"/>
    <p:sldId id="558" r:id="rId141"/>
    <p:sldId id="560" r:id="rId142"/>
    <p:sldId id="559" r:id="rId143"/>
    <p:sldId id="561" r:id="rId144"/>
    <p:sldId id="562" r:id="rId145"/>
    <p:sldId id="563" r:id="rId146"/>
    <p:sldId id="564" r:id="rId147"/>
    <p:sldId id="565" r:id="rId148"/>
    <p:sldId id="566" r:id="rId149"/>
    <p:sldId id="567" r:id="rId150"/>
    <p:sldId id="568" r:id="rId151"/>
    <p:sldId id="570" r:id="rId152"/>
    <p:sldId id="569" r:id="rId153"/>
    <p:sldId id="571" r:id="rId154"/>
    <p:sldId id="572" r:id="rId155"/>
    <p:sldId id="573" r:id="rId156"/>
    <p:sldId id="574" r:id="rId157"/>
    <p:sldId id="575" r:id="rId158"/>
    <p:sldId id="576" r:id="rId159"/>
    <p:sldId id="577" r:id="rId160"/>
    <p:sldId id="578" r:id="rId161"/>
    <p:sldId id="579" r:id="rId162"/>
    <p:sldId id="580" r:id="rId163"/>
    <p:sldId id="581" r:id="rId164"/>
    <p:sldId id="582" r:id="rId165"/>
    <p:sldId id="583" r:id="rId166"/>
    <p:sldId id="584" r:id="rId167"/>
    <p:sldId id="585" r:id="rId168"/>
    <p:sldId id="586" r:id="rId169"/>
    <p:sldId id="587" r:id="rId170"/>
    <p:sldId id="588" r:id="rId171"/>
    <p:sldId id="589" r:id="rId172"/>
    <p:sldId id="590" r:id="rId173"/>
    <p:sldId id="591" r:id="rId174"/>
    <p:sldId id="592" r:id="rId175"/>
    <p:sldId id="593" r:id="rId176"/>
    <p:sldId id="594" r:id="rId177"/>
    <p:sldId id="595" r:id="rId178"/>
    <p:sldId id="596" r:id="rId179"/>
    <p:sldId id="597" r:id="rId180"/>
    <p:sldId id="598" r:id="rId181"/>
    <p:sldId id="599" r:id="rId182"/>
    <p:sldId id="600" r:id="rId183"/>
    <p:sldId id="601" r:id="rId184"/>
    <p:sldId id="602" r:id="rId185"/>
    <p:sldId id="604" r:id="rId186"/>
    <p:sldId id="603" r:id="rId187"/>
    <p:sldId id="605" r:id="rId188"/>
    <p:sldId id="606" r:id="rId189"/>
    <p:sldId id="607" r:id="rId190"/>
    <p:sldId id="608" r:id="rId191"/>
    <p:sldId id="609" r:id="rId192"/>
    <p:sldId id="610" r:id="rId193"/>
    <p:sldId id="611" r:id="rId194"/>
    <p:sldId id="612" r:id="rId195"/>
    <p:sldId id="613" r:id="rId196"/>
    <p:sldId id="614" r:id="rId197"/>
    <p:sldId id="615" r:id="rId198"/>
    <p:sldId id="616" r:id="rId199"/>
    <p:sldId id="617" r:id="rId200"/>
    <p:sldId id="618" r:id="rId201"/>
    <p:sldId id="619" r:id="rId202"/>
    <p:sldId id="620" r:id="rId203"/>
    <p:sldId id="621" r:id="rId204"/>
    <p:sldId id="622" r:id="rId205"/>
    <p:sldId id="623" r:id="rId206"/>
    <p:sldId id="624" r:id="rId207"/>
    <p:sldId id="625" r:id="rId208"/>
    <p:sldId id="626" r:id="rId209"/>
    <p:sldId id="627" r:id="rId210"/>
    <p:sldId id="628" r:id="rId211"/>
    <p:sldId id="629" r:id="rId212"/>
    <p:sldId id="630" r:id="rId213"/>
    <p:sldId id="631" r:id="rId214"/>
    <p:sldId id="632" r:id="rId215"/>
    <p:sldId id="633" r:id="rId216"/>
    <p:sldId id="634" r:id="rId217"/>
    <p:sldId id="635" r:id="rId218"/>
    <p:sldId id="636" r:id="rId219"/>
    <p:sldId id="637" r:id="rId220"/>
    <p:sldId id="638" r:id="rId221"/>
    <p:sldId id="639" r:id="rId222"/>
    <p:sldId id="640" r:id="rId223"/>
    <p:sldId id="641" r:id="rId224"/>
    <p:sldId id="642" r:id="rId225"/>
    <p:sldId id="643" r:id="rId226"/>
    <p:sldId id="644" r:id="rId227"/>
    <p:sldId id="646" r:id="rId228"/>
    <p:sldId id="647" r:id="rId229"/>
    <p:sldId id="648" r:id="rId230"/>
    <p:sldId id="649" r:id="rId231"/>
    <p:sldId id="650" r:id="rId232"/>
    <p:sldId id="651" r:id="rId233"/>
    <p:sldId id="652" r:id="rId234"/>
    <p:sldId id="653" r:id="rId235"/>
    <p:sldId id="654" r:id="rId236"/>
    <p:sldId id="655" r:id="rId237"/>
    <p:sldId id="656" r:id="rId238"/>
    <p:sldId id="657" r:id="rId239"/>
    <p:sldId id="658" r:id="rId240"/>
    <p:sldId id="659" r:id="rId241"/>
    <p:sldId id="660" r:id="rId242"/>
    <p:sldId id="661" r:id="rId243"/>
    <p:sldId id="662" r:id="rId244"/>
    <p:sldId id="663" r:id="rId245"/>
    <p:sldId id="664" r:id="rId246"/>
    <p:sldId id="665" r:id="rId247"/>
    <p:sldId id="666" r:id="rId248"/>
    <p:sldId id="667" r:id="rId249"/>
    <p:sldId id="668" r:id="rId250"/>
    <p:sldId id="669" r:id="rId251"/>
    <p:sldId id="670" r:id="rId252"/>
    <p:sldId id="671" r:id="rId253"/>
    <p:sldId id="672" r:id="rId254"/>
    <p:sldId id="673" r:id="rId255"/>
    <p:sldId id="674" r:id="rId256"/>
    <p:sldId id="675" r:id="rId257"/>
    <p:sldId id="676" r:id="rId258"/>
    <p:sldId id="677" r:id="rId259"/>
    <p:sldId id="678" r:id="rId260"/>
    <p:sldId id="679" r:id="rId261"/>
    <p:sldId id="680" r:id="rId262"/>
    <p:sldId id="681" r:id="rId263"/>
    <p:sldId id="682" r:id="rId264"/>
    <p:sldId id="683" r:id="rId265"/>
    <p:sldId id="684" r:id="rId266"/>
    <p:sldId id="685" r:id="rId267"/>
    <p:sldId id="686" r:id="rId268"/>
    <p:sldId id="687" r:id="rId269"/>
    <p:sldId id="688" r:id="rId270"/>
    <p:sldId id="689" r:id="rId271"/>
    <p:sldId id="690" r:id="rId272"/>
    <p:sldId id="691" r:id="rId273"/>
    <p:sldId id="692" r:id="rId274"/>
    <p:sldId id="693" r:id="rId275"/>
    <p:sldId id="694" r:id="rId276"/>
    <p:sldId id="695" r:id="rId277"/>
    <p:sldId id="696" r:id="rId278"/>
    <p:sldId id="697" r:id="rId279"/>
    <p:sldId id="698" r:id="rId280"/>
    <p:sldId id="699" r:id="rId281"/>
    <p:sldId id="700" r:id="rId282"/>
    <p:sldId id="701" r:id="rId283"/>
    <p:sldId id="702" r:id="rId284"/>
    <p:sldId id="703" r:id="rId285"/>
    <p:sldId id="704" r:id="rId286"/>
    <p:sldId id="705" r:id="rId287"/>
    <p:sldId id="706" r:id="rId288"/>
    <p:sldId id="707" r:id="rId289"/>
    <p:sldId id="708" r:id="rId290"/>
    <p:sldId id="709" r:id="rId291"/>
    <p:sldId id="710" r:id="rId292"/>
    <p:sldId id="711" r:id="rId293"/>
    <p:sldId id="712" r:id="rId294"/>
    <p:sldId id="713" r:id="rId295"/>
    <p:sldId id="714" r:id="rId296"/>
    <p:sldId id="715" r:id="rId297"/>
    <p:sldId id="716" r:id="rId298"/>
    <p:sldId id="717" r:id="rId299"/>
    <p:sldId id="718" r:id="rId300"/>
    <p:sldId id="719" r:id="rId301"/>
    <p:sldId id="720" r:id="rId302"/>
    <p:sldId id="721" r:id="rId303"/>
    <p:sldId id="722" r:id="rId304"/>
    <p:sldId id="723" r:id="rId305"/>
    <p:sldId id="724" r:id="rId306"/>
    <p:sldId id="725" r:id="rId307"/>
    <p:sldId id="726" r:id="rId308"/>
    <p:sldId id="727" r:id="rId309"/>
    <p:sldId id="728" r:id="rId310"/>
    <p:sldId id="729" r:id="rId311"/>
    <p:sldId id="730" r:id="rId312"/>
    <p:sldId id="731" r:id="rId313"/>
    <p:sldId id="732" r:id="rId314"/>
    <p:sldId id="733" r:id="rId315"/>
    <p:sldId id="734" r:id="rId316"/>
    <p:sldId id="735" r:id="rId317"/>
    <p:sldId id="736" r:id="rId318"/>
    <p:sldId id="737" r:id="rId319"/>
    <p:sldId id="738" r:id="rId320"/>
    <p:sldId id="739" r:id="rId321"/>
    <p:sldId id="740" r:id="rId322"/>
    <p:sldId id="741" r:id="rId323"/>
    <p:sldId id="742" r:id="rId324"/>
    <p:sldId id="743" r:id="rId325"/>
    <p:sldId id="744" r:id="rId326"/>
    <p:sldId id="745" r:id="rId327"/>
    <p:sldId id="746" r:id="rId328"/>
    <p:sldId id="747" r:id="rId329"/>
    <p:sldId id="748" r:id="rId330"/>
    <p:sldId id="749" r:id="rId331"/>
    <p:sldId id="750" r:id="rId33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1DF"/>
    <a:srgbClr val="009900"/>
    <a:srgbClr val="7030A0"/>
    <a:srgbClr val="333300"/>
    <a:srgbClr val="9999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07" autoAdjust="0"/>
    <p:restoredTop sz="95190" autoAdjust="0"/>
  </p:normalViewPr>
  <p:slideViewPr>
    <p:cSldViewPr>
      <p:cViewPr varScale="1">
        <p:scale>
          <a:sx n="42" d="100"/>
          <a:sy n="42" d="100"/>
        </p:scale>
        <p:origin x="704" y="4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viewProps" Target="viewProps.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tableStyles" Target="tableStyles.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presProps" Target="presProp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theme" Target="theme/theme1.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F3AA9B8-097D-4FF2-B207-08270AC895AB}" type="datetimeFigureOut">
              <a:rPr lang="en-IN" smtClean="0"/>
              <a:t>19-10-2021</a:t>
            </a:fld>
            <a:endParaRPr lang="en-IN"/>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B139E999-497C-47B7-8F6B-F0FFF46FB104}" type="slidenum">
              <a:rPr lang="en-IN" smtClean="0"/>
              <a:t>‹#›</a:t>
            </a:fld>
            <a:endParaRPr lang="en-IN"/>
          </a:p>
        </p:txBody>
      </p:sp>
    </p:spTree>
    <p:extLst>
      <p:ext uri="{BB962C8B-B14F-4D97-AF65-F5344CB8AC3E}">
        <p14:creationId xmlns:p14="http://schemas.microsoft.com/office/powerpoint/2010/main" val="2689131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a:t>
            </a:fld>
            <a:endParaRPr lang="en-IN"/>
          </a:p>
        </p:txBody>
      </p:sp>
    </p:spTree>
    <p:extLst>
      <p:ext uri="{BB962C8B-B14F-4D97-AF65-F5344CB8AC3E}">
        <p14:creationId xmlns:p14="http://schemas.microsoft.com/office/powerpoint/2010/main" val="958367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68</a:t>
            </a:fld>
            <a:endParaRPr lang="en-IN"/>
          </a:p>
        </p:txBody>
      </p:sp>
    </p:spTree>
    <p:extLst>
      <p:ext uri="{BB962C8B-B14F-4D97-AF65-F5344CB8AC3E}">
        <p14:creationId xmlns:p14="http://schemas.microsoft.com/office/powerpoint/2010/main" val="494448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158</a:t>
            </a:fld>
            <a:endParaRPr lang="en-IN"/>
          </a:p>
        </p:txBody>
      </p:sp>
    </p:spTree>
    <p:extLst>
      <p:ext uri="{BB962C8B-B14F-4D97-AF65-F5344CB8AC3E}">
        <p14:creationId xmlns:p14="http://schemas.microsoft.com/office/powerpoint/2010/main" val="27169364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159</a:t>
            </a:fld>
            <a:endParaRPr lang="en-IN"/>
          </a:p>
        </p:txBody>
      </p:sp>
    </p:spTree>
    <p:extLst>
      <p:ext uri="{BB962C8B-B14F-4D97-AF65-F5344CB8AC3E}">
        <p14:creationId xmlns:p14="http://schemas.microsoft.com/office/powerpoint/2010/main" val="31293684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160</a:t>
            </a:fld>
            <a:endParaRPr lang="en-IN"/>
          </a:p>
        </p:txBody>
      </p:sp>
    </p:spTree>
    <p:extLst>
      <p:ext uri="{BB962C8B-B14F-4D97-AF65-F5344CB8AC3E}">
        <p14:creationId xmlns:p14="http://schemas.microsoft.com/office/powerpoint/2010/main" val="8778622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161</a:t>
            </a:fld>
            <a:endParaRPr lang="en-IN"/>
          </a:p>
        </p:txBody>
      </p:sp>
    </p:spTree>
    <p:extLst>
      <p:ext uri="{BB962C8B-B14F-4D97-AF65-F5344CB8AC3E}">
        <p14:creationId xmlns:p14="http://schemas.microsoft.com/office/powerpoint/2010/main" val="35994993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162</a:t>
            </a:fld>
            <a:endParaRPr lang="en-IN"/>
          </a:p>
        </p:txBody>
      </p:sp>
    </p:spTree>
    <p:extLst>
      <p:ext uri="{BB962C8B-B14F-4D97-AF65-F5344CB8AC3E}">
        <p14:creationId xmlns:p14="http://schemas.microsoft.com/office/powerpoint/2010/main" val="2017703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163</a:t>
            </a:fld>
            <a:endParaRPr lang="en-IN"/>
          </a:p>
        </p:txBody>
      </p:sp>
    </p:spTree>
    <p:extLst>
      <p:ext uri="{BB962C8B-B14F-4D97-AF65-F5344CB8AC3E}">
        <p14:creationId xmlns:p14="http://schemas.microsoft.com/office/powerpoint/2010/main" val="14643641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164</a:t>
            </a:fld>
            <a:endParaRPr lang="en-IN"/>
          </a:p>
        </p:txBody>
      </p:sp>
    </p:spTree>
    <p:extLst>
      <p:ext uri="{BB962C8B-B14F-4D97-AF65-F5344CB8AC3E}">
        <p14:creationId xmlns:p14="http://schemas.microsoft.com/office/powerpoint/2010/main" val="33004994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165</a:t>
            </a:fld>
            <a:endParaRPr lang="en-IN"/>
          </a:p>
        </p:txBody>
      </p:sp>
    </p:spTree>
    <p:extLst>
      <p:ext uri="{BB962C8B-B14F-4D97-AF65-F5344CB8AC3E}">
        <p14:creationId xmlns:p14="http://schemas.microsoft.com/office/powerpoint/2010/main" val="1554986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166</a:t>
            </a:fld>
            <a:endParaRPr lang="en-IN"/>
          </a:p>
        </p:txBody>
      </p:sp>
    </p:spTree>
    <p:extLst>
      <p:ext uri="{BB962C8B-B14F-4D97-AF65-F5344CB8AC3E}">
        <p14:creationId xmlns:p14="http://schemas.microsoft.com/office/powerpoint/2010/main" val="1144911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167</a:t>
            </a:fld>
            <a:endParaRPr lang="en-IN"/>
          </a:p>
        </p:txBody>
      </p:sp>
    </p:spTree>
    <p:extLst>
      <p:ext uri="{BB962C8B-B14F-4D97-AF65-F5344CB8AC3E}">
        <p14:creationId xmlns:p14="http://schemas.microsoft.com/office/powerpoint/2010/main" val="665520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69</a:t>
            </a:fld>
            <a:endParaRPr lang="en-IN"/>
          </a:p>
        </p:txBody>
      </p:sp>
    </p:spTree>
    <p:extLst>
      <p:ext uri="{BB962C8B-B14F-4D97-AF65-F5344CB8AC3E}">
        <p14:creationId xmlns:p14="http://schemas.microsoft.com/office/powerpoint/2010/main" val="8536708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168</a:t>
            </a:fld>
            <a:endParaRPr lang="en-IN"/>
          </a:p>
        </p:txBody>
      </p:sp>
    </p:spTree>
    <p:extLst>
      <p:ext uri="{BB962C8B-B14F-4D97-AF65-F5344CB8AC3E}">
        <p14:creationId xmlns:p14="http://schemas.microsoft.com/office/powerpoint/2010/main" val="34407144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169</a:t>
            </a:fld>
            <a:endParaRPr lang="en-IN"/>
          </a:p>
        </p:txBody>
      </p:sp>
    </p:spTree>
    <p:extLst>
      <p:ext uri="{BB962C8B-B14F-4D97-AF65-F5344CB8AC3E}">
        <p14:creationId xmlns:p14="http://schemas.microsoft.com/office/powerpoint/2010/main" val="12924121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170</a:t>
            </a:fld>
            <a:endParaRPr lang="en-IN"/>
          </a:p>
        </p:txBody>
      </p:sp>
    </p:spTree>
    <p:extLst>
      <p:ext uri="{BB962C8B-B14F-4D97-AF65-F5344CB8AC3E}">
        <p14:creationId xmlns:p14="http://schemas.microsoft.com/office/powerpoint/2010/main" val="277670910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171</a:t>
            </a:fld>
            <a:endParaRPr lang="en-IN"/>
          </a:p>
        </p:txBody>
      </p:sp>
    </p:spTree>
    <p:extLst>
      <p:ext uri="{BB962C8B-B14F-4D97-AF65-F5344CB8AC3E}">
        <p14:creationId xmlns:p14="http://schemas.microsoft.com/office/powerpoint/2010/main" val="558745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172</a:t>
            </a:fld>
            <a:endParaRPr lang="en-IN"/>
          </a:p>
        </p:txBody>
      </p:sp>
    </p:spTree>
    <p:extLst>
      <p:ext uri="{BB962C8B-B14F-4D97-AF65-F5344CB8AC3E}">
        <p14:creationId xmlns:p14="http://schemas.microsoft.com/office/powerpoint/2010/main" val="342718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173</a:t>
            </a:fld>
            <a:endParaRPr lang="en-IN"/>
          </a:p>
        </p:txBody>
      </p:sp>
    </p:spTree>
    <p:extLst>
      <p:ext uri="{BB962C8B-B14F-4D97-AF65-F5344CB8AC3E}">
        <p14:creationId xmlns:p14="http://schemas.microsoft.com/office/powerpoint/2010/main" val="15537455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174</a:t>
            </a:fld>
            <a:endParaRPr lang="en-IN"/>
          </a:p>
        </p:txBody>
      </p:sp>
    </p:spTree>
    <p:extLst>
      <p:ext uri="{BB962C8B-B14F-4D97-AF65-F5344CB8AC3E}">
        <p14:creationId xmlns:p14="http://schemas.microsoft.com/office/powerpoint/2010/main" val="19281659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175</a:t>
            </a:fld>
            <a:endParaRPr lang="en-IN"/>
          </a:p>
        </p:txBody>
      </p:sp>
    </p:spTree>
    <p:extLst>
      <p:ext uri="{BB962C8B-B14F-4D97-AF65-F5344CB8AC3E}">
        <p14:creationId xmlns:p14="http://schemas.microsoft.com/office/powerpoint/2010/main" val="35026847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176</a:t>
            </a:fld>
            <a:endParaRPr lang="en-IN"/>
          </a:p>
        </p:txBody>
      </p:sp>
    </p:spTree>
    <p:extLst>
      <p:ext uri="{BB962C8B-B14F-4D97-AF65-F5344CB8AC3E}">
        <p14:creationId xmlns:p14="http://schemas.microsoft.com/office/powerpoint/2010/main" val="18080020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177</a:t>
            </a:fld>
            <a:endParaRPr lang="en-IN"/>
          </a:p>
        </p:txBody>
      </p:sp>
    </p:spTree>
    <p:extLst>
      <p:ext uri="{BB962C8B-B14F-4D97-AF65-F5344CB8AC3E}">
        <p14:creationId xmlns:p14="http://schemas.microsoft.com/office/powerpoint/2010/main" val="88890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70</a:t>
            </a:fld>
            <a:endParaRPr lang="en-IN"/>
          </a:p>
        </p:txBody>
      </p:sp>
    </p:spTree>
    <p:extLst>
      <p:ext uri="{BB962C8B-B14F-4D97-AF65-F5344CB8AC3E}">
        <p14:creationId xmlns:p14="http://schemas.microsoft.com/office/powerpoint/2010/main" val="40518308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178</a:t>
            </a:fld>
            <a:endParaRPr lang="en-IN"/>
          </a:p>
        </p:txBody>
      </p:sp>
    </p:spTree>
    <p:extLst>
      <p:ext uri="{BB962C8B-B14F-4D97-AF65-F5344CB8AC3E}">
        <p14:creationId xmlns:p14="http://schemas.microsoft.com/office/powerpoint/2010/main" val="41263117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179</a:t>
            </a:fld>
            <a:endParaRPr lang="en-IN"/>
          </a:p>
        </p:txBody>
      </p:sp>
    </p:spTree>
    <p:extLst>
      <p:ext uri="{BB962C8B-B14F-4D97-AF65-F5344CB8AC3E}">
        <p14:creationId xmlns:p14="http://schemas.microsoft.com/office/powerpoint/2010/main" val="38465729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180</a:t>
            </a:fld>
            <a:endParaRPr lang="en-IN"/>
          </a:p>
        </p:txBody>
      </p:sp>
    </p:spTree>
    <p:extLst>
      <p:ext uri="{BB962C8B-B14F-4D97-AF65-F5344CB8AC3E}">
        <p14:creationId xmlns:p14="http://schemas.microsoft.com/office/powerpoint/2010/main" val="10138167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181</a:t>
            </a:fld>
            <a:endParaRPr lang="en-IN"/>
          </a:p>
        </p:txBody>
      </p:sp>
    </p:spTree>
    <p:extLst>
      <p:ext uri="{BB962C8B-B14F-4D97-AF65-F5344CB8AC3E}">
        <p14:creationId xmlns:p14="http://schemas.microsoft.com/office/powerpoint/2010/main" val="35919361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182</a:t>
            </a:fld>
            <a:endParaRPr lang="en-IN"/>
          </a:p>
        </p:txBody>
      </p:sp>
    </p:spTree>
    <p:extLst>
      <p:ext uri="{BB962C8B-B14F-4D97-AF65-F5344CB8AC3E}">
        <p14:creationId xmlns:p14="http://schemas.microsoft.com/office/powerpoint/2010/main" val="18913819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183</a:t>
            </a:fld>
            <a:endParaRPr lang="en-IN"/>
          </a:p>
        </p:txBody>
      </p:sp>
    </p:spTree>
    <p:extLst>
      <p:ext uri="{BB962C8B-B14F-4D97-AF65-F5344CB8AC3E}">
        <p14:creationId xmlns:p14="http://schemas.microsoft.com/office/powerpoint/2010/main" val="4701959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184</a:t>
            </a:fld>
            <a:endParaRPr lang="en-IN"/>
          </a:p>
        </p:txBody>
      </p:sp>
    </p:spTree>
    <p:extLst>
      <p:ext uri="{BB962C8B-B14F-4D97-AF65-F5344CB8AC3E}">
        <p14:creationId xmlns:p14="http://schemas.microsoft.com/office/powerpoint/2010/main" val="21398139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185</a:t>
            </a:fld>
            <a:endParaRPr lang="en-IN"/>
          </a:p>
        </p:txBody>
      </p:sp>
    </p:spTree>
    <p:extLst>
      <p:ext uri="{BB962C8B-B14F-4D97-AF65-F5344CB8AC3E}">
        <p14:creationId xmlns:p14="http://schemas.microsoft.com/office/powerpoint/2010/main" val="25144034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186</a:t>
            </a:fld>
            <a:endParaRPr lang="en-IN"/>
          </a:p>
        </p:txBody>
      </p:sp>
    </p:spTree>
    <p:extLst>
      <p:ext uri="{BB962C8B-B14F-4D97-AF65-F5344CB8AC3E}">
        <p14:creationId xmlns:p14="http://schemas.microsoft.com/office/powerpoint/2010/main" val="268424219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187</a:t>
            </a:fld>
            <a:endParaRPr lang="en-IN"/>
          </a:p>
        </p:txBody>
      </p:sp>
    </p:spTree>
    <p:extLst>
      <p:ext uri="{BB962C8B-B14F-4D97-AF65-F5344CB8AC3E}">
        <p14:creationId xmlns:p14="http://schemas.microsoft.com/office/powerpoint/2010/main" val="1516137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71</a:t>
            </a:fld>
            <a:endParaRPr lang="en-IN"/>
          </a:p>
        </p:txBody>
      </p:sp>
    </p:spTree>
    <p:extLst>
      <p:ext uri="{BB962C8B-B14F-4D97-AF65-F5344CB8AC3E}">
        <p14:creationId xmlns:p14="http://schemas.microsoft.com/office/powerpoint/2010/main" val="380012085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188</a:t>
            </a:fld>
            <a:endParaRPr lang="en-IN"/>
          </a:p>
        </p:txBody>
      </p:sp>
    </p:spTree>
    <p:extLst>
      <p:ext uri="{BB962C8B-B14F-4D97-AF65-F5344CB8AC3E}">
        <p14:creationId xmlns:p14="http://schemas.microsoft.com/office/powerpoint/2010/main" val="10035178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189</a:t>
            </a:fld>
            <a:endParaRPr lang="en-IN"/>
          </a:p>
        </p:txBody>
      </p:sp>
    </p:spTree>
    <p:extLst>
      <p:ext uri="{BB962C8B-B14F-4D97-AF65-F5344CB8AC3E}">
        <p14:creationId xmlns:p14="http://schemas.microsoft.com/office/powerpoint/2010/main" val="30484096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190</a:t>
            </a:fld>
            <a:endParaRPr lang="en-IN"/>
          </a:p>
        </p:txBody>
      </p:sp>
    </p:spTree>
    <p:extLst>
      <p:ext uri="{BB962C8B-B14F-4D97-AF65-F5344CB8AC3E}">
        <p14:creationId xmlns:p14="http://schemas.microsoft.com/office/powerpoint/2010/main" val="423950651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191</a:t>
            </a:fld>
            <a:endParaRPr lang="en-IN"/>
          </a:p>
        </p:txBody>
      </p:sp>
    </p:spTree>
    <p:extLst>
      <p:ext uri="{BB962C8B-B14F-4D97-AF65-F5344CB8AC3E}">
        <p14:creationId xmlns:p14="http://schemas.microsoft.com/office/powerpoint/2010/main" val="22594623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192</a:t>
            </a:fld>
            <a:endParaRPr lang="en-IN"/>
          </a:p>
        </p:txBody>
      </p:sp>
    </p:spTree>
    <p:extLst>
      <p:ext uri="{BB962C8B-B14F-4D97-AF65-F5344CB8AC3E}">
        <p14:creationId xmlns:p14="http://schemas.microsoft.com/office/powerpoint/2010/main" val="9123760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193</a:t>
            </a:fld>
            <a:endParaRPr lang="en-IN"/>
          </a:p>
        </p:txBody>
      </p:sp>
    </p:spTree>
    <p:extLst>
      <p:ext uri="{BB962C8B-B14F-4D97-AF65-F5344CB8AC3E}">
        <p14:creationId xmlns:p14="http://schemas.microsoft.com/office/powerpoint/2010/main" val="4146476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194</a:t>
            </a:fld>
            <a:endParaRPr lang="en-IN"/>
          </a:p>
        </p:txBody>
      </p:sp>
    </p:spTree>
    <p:extLst>
      <p:ext uri="{BB962C8B-B14F-4D97-AF65-F5344CB8AC3E}">
        <p14:creationId xmlns:p14="http://schemas.microsoft.com/office/powerpoint/2010/main" val="380656566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195</a:t>
            </a:fld>
            <a:endParaRPr lang="en-IN"/>
          </a:p>
        </p:txBody>
      </p:sp>
    </p:spTree>
    <p:extLst>
      <p:ext uri="{BB962C8B-B14F-4D97-AF65-F5344CB8AC3E}">
        <p14:creationId xmlns:p14="http://schemas.microsoft.com/office/powerpoint/2010/main" val="22539863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196</a:t>
            </a:fld>
            <a:endParaRPr lang="en-IN"/>
          </a:p>
        </p:txBody>
      </p:sp>
    </p:spTree>
    <p:extLst>
      <p:ext uri="{BB962C8B-B14F-4D97-AF65-F5344CB8AC3E}">
        <p14:creationId xmlns:p14="http://schemas.microsoft.com/office/powerpoint/2010/main" val="11730002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197</a:t>
            </a:fld>
            <a:endParaRPr lang="en-IN"/>
          </a:p>
        </p:txBody>
      </p:sp>
    </p:spTree>
    <p:extLst>
      <p:ext uri="{BB962C8B-B14F-4D97-AF65-F5344CB8AC3E}">
        <p14:creationId xmlns:p14="http://schemas.microsoft.com/office/powerpoint/2010/main" val="2474518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72</a:t>
            </a:fld>
            <a:endParaRPr lang="en-IN"/>
          </a:p>
        </p:txBody>
      </p:sp>
    </p:spTree>
    <p:extLst>
      <p:ext uri="{BB962C8B-B14F-4D97-AF65-F5344CB8AC3E}">
        <p14:creationId xmlns:p14="http://schemas.microsoft.com/office/powerpoint/2010/main" val="353355943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198</a:t>
            </a:fld>
            <a:endParaRPr lang="en-IN"/>
          </a:p>
        </p:txBody>
      </p:sp>
    </p:spTree>
    <p:extLst>
      <p:ext uri="{BB962C8B-B14F-4D97-AF65-F5344CB8AC3E}">
        <p14:creationId xmlns:p14="http://schemas.microsoft.com/office/powerpoint/2010/main" val="192029833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199</a:t>
            </a:fld>
            <a:endParaRPr lang="en-IN"/>
          </a:p>
        </p:txBody>
      </p:sp>
    </p:spTree>
    <p:extLst>
      <p:ext uri="{BB962C8B-B14F-4D97-AF65-F5344CB8AC3E}">
        <p14:creationId xmlns:p14="http://schemas.microsoft.com/office/powerpoint/2010/main" val="13793657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200</a:t>
            </a:fld>
            <a:endParaRPr lang="en-IN"/>
          </a:p>
        </p:txBody>
      </p:sp>
    </p:spTree>
    <p:extLst>
      <p:ext uri="{BB962C8B-B14F-4D97-AF65-F5344CB8AC3E}">
        <p14:creationId xmlns:p14="http://schemas.microsoft.com/office/powerpoint/2010/main" val="238890179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201</a:t>
            </a:fld>
            <a:endParaRPr lang="en-IN"/>
          </a:p>
        </p:txBody>
      </p:sp>
    </p:spTree>
    <p:extLst>
      <p:ext uri="{BB962C8B-B14F-4D97-AF65-F5344CB8AC3E}">
        <p14:creationId xmlns:p14="http://schemas.microsoft.com/office/powerpoint/2010/main" val="20581265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202</a:t>
            </a:fld>
            <a:endParaRPr lang="en-IN"/>
          </a:p>
        </p:txBody>
      </p:sp>
    </p:spTree>
    <p:extLst>
      <p:ext uri="{BB962C8B-B14F-4D97-AF65-F5344CB8AC3E}">
        <p14:creationId xmlns:p14="http://schemas.microsoft.com/office/powerpoint/2010/main" val="428963572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203</a:t>
            </a:fld>
            <a:endParaRPr lang="en-IN"/>
          </a:p>
        </p:txBody>
      </p:sp>
    </p:spTree>
    <p:extLst>
      <p:ext uri="{BB962C8B-B14F-4D97-AF65-F5344CB8AC3E}">
        <p14:creationId xmlns:p14="http://schemas.microsoft.com/office/powerpoint/2010/main" val="177921482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204</a:t>
            </a:fld>
            <a:endParaRPr lang="en-IN"/>
          </a:p>
        </p:txBody>
      </p:sp>
    </p:spTree>
    <p:extLst>
      <p:ext uri="{BB962C8B-B14F-4D97-AF65-F5344CB8AC3E}">
        <p14:creationId xmlns:p14="http://schemas.microsoft.com/office/powerpoint/2010/main" val="415760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205</a:t>
            </a:fld>
            <a:endParaRPr lang="en-IN"/>
          </a:p>
        </p:txBody>
      </p:sp>
    </p:spTree>
    <p:extLst>
      <p:ext uri="{BB962C8B-B14F-4D97-AF65-F5344CB8AC3E}">
        <p14:creationId xmlns:p14="http://schemas.microsoft.com/office/powerpoint/2010/main" val="1183056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206</a:t>
            </a:fld>
            <a:endParaRPr lang="en-IN"/>
          </a:p>
        </p:txBody>
      </p:sp>
    </p:spTree>
    <p:extLst>
      <p:ext uri="{BB962C8B-B14F-4D97-AF65-F5344CB8AC3E}">
        <p14:creationId xmlns:p14="http://schemas.microsoft.com/office/powerpoint/2010/main" val="15827750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207</a:t>
            </a:fld>
            <a:endParaRPr lang="en-IN"/>
          </a:p>
        </p:txBody>
      </p:sp>
    </p:spTree>
    <p:extLst>
      <p:ext uri="{BB962C8B-B14F-4D97-AF65-F5344CB8AC3E}">
        <p14:creationId xmlns:p14="http://schemas.microsoft.com/office/powerpoint/2010/main" val="3429084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73</a:t>
            </a:fld>
            <a:endParaRPr lang="en-IN"/>
          </a:p>
        </p:txBody>
      </p:sp>
    </p:spTree>
    <p:extLst>
      <p:ext uri="{BB962C8B-B14F-4D97-AF65-F5344CB8AC3E}">
        <p14:creationId xmlns:p14="http://schemas.microsoft.com/office/powerpoint/2010/main" val="32921184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208</a:t>
            </a:fld>
            <a:endParaRPr lang="en-IN"/>
          </a:p>
        </p:txBody>
      </p:sp>
    </p:spTree>
    <p:extLst>
      <p:ext uri="{BB962C8B-B14F-4D97-AF65-F5344CB8AC3E}">
        <p14:creationId xmlns:p14="http://schemas.microsoft.com/office/powerpoint/2010/main" val="174858118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209</a:t>
            </a:fld>
            <a:endParaRPr lang="en-IN"/>
          </a:p>
        </p:txBody>
      </p:sp>
    </p:spTree>
    <p:extLst>
      <p:ext uri="{BB962C8B-B14F-4D97-AF65-F5344CB8AC3E}">
        <p14:creationId xmlns:p14="http://schemas.microsoft.com/office/powerpoint/2010/main" val="139678663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210</a:t>
            </a:fld>
            <a:endParaRPr lang="en-IN"/>
          </a:p>
        </p:txBody>
      </p:sp>
    </p:spTree>
    <p:extLst>
      <p:ext uri="{BB962C8B-B14F-4D97-AF65-F5344CB8AC3E}">
        <p14:creationId xmlns:p14="http://schemas.microsoft.com/office/powerpoint/2010/main" val="13084374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211</a:t>
            </a:fld>
            <a:endParaRPr lang="en-IN"/>
          </a:p>
        </p:txBody>
      </p:sp>
    </p:spTree>
    <p:extLst>
      <p:ext uri="{BB962C8B-B14F-4D97-AF65-F5344CB8AC3E}">
        <p14:creationId xmlns:p14="http://schemas.microsoft.com/office/powerpoint/2010/main" val="125143399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212</a:t>
            </a:fld>
            <a:endParaRPr lang="en-IN"/>
          </a:p>
        </p:txBody>
      </p:sp>
    </p:spTree>
    <p:extLst>
      <p:ext uri="{BB962C8B-B14F-4D97-AF65-F5344CB8AC3E}">
        <p14:creationId xmlns:p14="http://schemas.microsoft.com/office/powerpoint/2010/main" val="385079967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213</a:t>
            </a:fld>
            <a:endParaRPr lang="en-IN"/>
          </a:p>
        </p:txBody>
      </p:sp>
    </p:spTree>
    <p:extLst>
      <p:ext uri="{BB962C8B-B14F-4D97-AF65-F5344CB8AC3E}">
        <p14:creationId xmlns:p14="http://schemas.microsoft.com/office/powerpoint/2010/main" val="107368735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214</a:t>
            </a:fld>
            <a:endParaRPr lang="en-IN"/>
          </a:p>
        </p:txBody>
      </p:sp>
    </p:spTree>
    <p:extLst>
      <p:ext uri="{BB962C8B-B14F-4D97-AF65-F5344CB8AC3E}">
        <p14:creationId xmlns:p14="http://schemas.microsoft.com/office/powerpoint/2010/main" val="72421803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215</a:t>
            </a:fld>
            <a:endParaRPr lang="en-IN"/>
          </a:p>
        </p:txBody>
      </p:sp>
    </p:spTree>
    <p:extLst>
      <p:ext uri="{BB962C8B-B14F-4D97-AF65-F5344CB8AC3E}">
        <p14:creationId xmlns:p14="http://schemas.microsoft.com/office/powerpoint/2010/main" val="21814137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216</a:t>
            </a:fld>
            <a:endParaRPr lang="en-IN"/>
          </a:p>
        </p:txBody>
      </p:sp>
    </p:spTree>
    <p:extLst>
      <p:ext uri="{BB962C8B-B14F-4D97-AF65-F5344CB8AC3E}">
        <p14:creationId xmlns:p14="http://schemas.microsoft.com/office/powerpoint/2010/main" val="362090567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217</a:t>
            </a:fld>
            <a:endParaRPr lang="en-IN"/>
          </a:p>
        </p:txBody>
      </p:sp>
    </p:spTree>
    <p:extLst>
      <p:ext uri="{BB962C8B-B14F-4D97-AF65-F5344CB8AC3E}">
        <p14:creationId xmlns:p14="http://schemas.microsoft.com/office/powerpoint/2010/main" val="2417558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74</a:t>
            </a:fld>
            <a:endParaRPr lang="en-IN"/>
          </a:p>
        </p:txBody>
      </p:sp>
    </p:spTree>
    <p:extLst>
      <p:ext uri="{BB962C8B-B14F-4D97-AF65-F5344CB8AC3E}">
        <p14:creationId xmlns:p14="http://schemas.microsoft.com/office/powerpoint/2010/main" val="23499022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218</a:t>
            </a:fld>
            <a:endParaRPr lang="en-IN"/>
          </a:p>
        </p:txBody>
      </p:sp>
    </p:spTree>
    <p:extLst>
      <p:ext uri="{BB962C8B-B14F-4D97-AF65-F5344CB8AC3E}">
        <p14:creationId xmlns:p14="http://schemas.microsoft.com/office/powerpoint/2010/main" val="279882640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219</a:t>
            </a:fld>
            <a:endParaRPr lang="en-IN"/>
          </a:p>
        </p:txBody>
      </p:sp>
    </p:spTree>
    <p:extLst>
      <p:ext uri="{BB962C8B-B14F-4D97-AF65-F5344CB8AC3E}">
        <p14:creationId xmlns:p14="http://schemas.microsoft.com/office/powerpoint/2010/main" val="331858684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220</a:t>
            </a:fld>
            <a:endParaRPr lang="en-IN"/>
          </a:p>
        </p:txBody>
      </p:sp>
    </p:spTree>
    <p:extLst>
      <p:ext uri="{BB962C8B-B14F-4D97-AF65-F5344CB8AC3E}">
        <p14:creationId xmlns:p14="http://schemas.microsoft.com/office/powerpoint/2010/main" val="131467063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221</a:t>
            </a:fld>
            <a:endParaRPr lang="en-IN"/>
          </a:p>
        </p:txBody>
      </p:sp>
    </p:spTree>
    <p:extLst>
      <p:ext uri="{BB962C8B-B14F-4D97-AF65-F5344CB8AC3E}">
        <p14:creationId xmlns:p14="http://schemas.microsoft.com/office/powerpoint/2010/main" val="192943832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222</a:t>
            </a:fld>
            <a:endParaRPr lang="en-IN"/>
          </a:p>
        </p:txBody>
      </p:sp>
    </p:spTree>
    <p:extLst>
      <p:ext uri="{BB962C8B-B14F-4D97-AF65-F5344CB8AC3E}">
        <p14:creationId xmlns:p14="http://schemas.microsoft.com/office/powerpoint/2010/main" val="16723715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223</a:t>
            </a:fld>
            <a:endParaRPr lang="en-IN"/>
          </a:p>
        </p:txBody>
      </p:sp>
    </p:spTree>
    <p:extLst>
      <p:ext uri="{BB962C8B-B14F-4D97-AF65-F5344CB8AC3E}">
        <p14:creationId xmlns:p14="http://schemas.microsoft.com/office/powerpoint/2010/main" val="270941444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224</a:t>
            </a:fld>
            <a:endParaRPr lang="en-IN"/>
          </a:p>
        </p:txBody>
      </p:sp>
    </p:spTree>
    <p:extLst>
      <p:ext uri="{BB962C8B-B14F-4D97-AF65-F5344CB8AC3E}">
        <p14:creationId xmlns:p14="http://schemas.microsoft.com/office/powerpoint/2010/main" val="193794158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225</a:t>
            </a:fld>
            <a:endParaRPr lang="en-IN"/>
          </a:p>
        </p:txBody>
      </p:sp>
    </p:spTree>
    <p:extLst>
      <p:ext uri="{BB962C8B-B14F-4D97-AF65-F5344CB8AC3E}">
        <p14:creationId xmlns:p14="http://schemas.microsoft.com/office/powerpoint/2010/main" val="10493486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226</a:t>
            </a:fld>
            <a:endParaRPr lang="en-IN"/>
          </a:p>
        </p:txBody>
      </p:sp>
    </p:spTree>
    <p:extLst>
      <p:ext uri="{BB962C8B-B14F-4D97-AF65-F5344CB8AC3E}">
        <p14:creationId xmlns:p14="http://schemas.microsoft.com/office/powerpoint/2010/main" val="16991152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227</a:t>
            </a:fld>
            <a:endParaRPr lang="en-IN"/>
          </a:p>
        </p:txBody>
      </p:sp>
    </p:spTree>
    <p:extLst>
      <p:ext uri="{BB962C8B-B14F-4D97-AF65-F5344CB8AC3E}">
        <p14:creationId xmlns:p14="http://schemas.microsoft.com/office/powerpoint/2010/main" val="2821592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75</a:t>
            </a:fld>
            <a:endParaRPr lang="en-IN"/>
          </a:p>
        </p:txBody>
      </p:sp>
    </p:spTree>
    <p:extLst>
      <p:ext uri="{BB962C8B-B14F-4D97-AF65-F5344CB8AC3E}">
        <p14:creationId xmlns:p14="http://schemas.microsoft.com/office/powerpoint/2010/main" val="232982228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228</a:t>
            </a:fld>
            <a:endParaRPr lang="en-IN"/>
          </a:p>
        </p:txBody>
      </p:sp>
    </p:spTree>
    <p:extLst>
      <p:ext uri="{BB962C8B-B14F-4D97-AF65-F5344CB8AC3E}">
        <p14:creationId xmlns:p14="http://schemas.microsoft.com/office/powerpoint/2010/main" val="29658939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229</a:t>
            </a:fld>
            <a:endParaRPr lang="en-IN"/>
          </a:p>
        </p:txBody>
      </p:sp>
    </p:spTree>
    <p:extLst>
      <p:ext uri="{BB962C8B-B14F-4D97-AF65-F5344CB8AC3E}">
        <p14:creationId xmlns:p14="http://schemas.microsoft.com/office/powerpoint/2010/main" val="17327876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230</a:t>
            </a:fld>
            <a:endParaRPr lang="en-IN"/>
          </a:p>
        </p:txBody>
      </p:sp>
    </p:spTree>
    <p:extLst>
      <p:ext uri="{BB962C8B-B14F-4D97-AF65-F5344CB8AC3E}">
        <p14:creationId xmlns:p14="http://schemas.microsoft.com/office/powerpoint/2010/main" val="26443428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231</a:t>
            </a:fld>
            <a:endParaRPr lang="en-IN"/>
          </a:p>
        </p:txBody>
      </p:sp>
    </p:spTree>
    <p:extLst>
      <p:ext uri="{BB962C8B-B14F-4D97-AF65-F5344CB8AC3E}">
        <p14:creationId xmlns:p14="http://schemas.microsoft.com/office/powerpoint/2010/main" val="375948789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232</a:t>
            </a:fld>
            <a:endParaRPr lang="en-IN"/>
          </a:p>
        </p:txBody>
      </p:sp>
    </p:spTree>
    <p:extLst>
      <p:ext uri="{BB962C8B-B14F-4D97-AF65-F5344CB8AC3E}">
        <p14:creationId xmlns:p14="http://schemas.microsoft.com/office/powerpoint/2010/main" val="124313244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233</a:t>
            </a:fld>
            <a:endParaRPr lang="en-IN"/>
          </a:p>
        </p:txBody>
      </p:sp>
    </p:spTree>
    <p:extLst>
      <p:ext uri="{BB962C8B-B14F-4D97-AF65-F5344CB8AC3E}">
        <p14:creationId xmlns:p14="http://schemas.microsoft.com/office/powerpoint/2010/main" val="276372354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234</a:t>
            </a:fld>
            <a:endParaRPr lang="en-IN"/>
          </a:p>
        </p:txBody>
      </p:sp>
    </p:spTree>
    <p:extLst>
      <p:ext uri="{BB962C8B-B14F-4D97-AF65-F5344CB8AC3E}">
        <p14:creationId xmlns:p14="http://schemas.microsoft.com/office/powerpoint/2010/main" val="334307084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235</a:t>
            </a:fld>
            <a:endParaRPr lang="en-IN"/>
          </a:p>
        </p:txBody>
      </p:sp>
    </p:spTree>
    <p:extLst>
      <p:ext uri="{BB962C8B-B14F-4D97-AF65-F5344CB8AC3E}">
        <p14:creationId xmlns:p14="http://schemas.microsoft.com/office/powerpoint/2010/main" val="30732905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236</a:t>
            </a:fld>
            <a:endParaRPr lang="en-IN"/>
          </a:p>
        </p:txBody>
      </p:sp>
    </p:spTree>
    <p:extLst>
      <p:ext uri="{BB962C8B-B14F-4D97-AF65-F5344CB8AC3E}">
        <p14:creationId xmlns:p14="http://schemas.microsoft.com/office/powerpoint/2010/main" val="18080447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237</a:t>
            </a:fld>
            <a:endParaRPr lang="en-IN"/>
          </a:p>
        </p:txBody>
      </p:sp>
    </p:spTree>
    <p:extLst>
      <p:ext uri="{BB962C8B-B14F-4D97-AF65-F5344CB8AC3E}">
        <p14:creationId xmlns:p14="http://schemas.microsoft.com/office/powerpoint/2010/main" val="2021438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76</a:t>
            </a:fld>
            <a:endParaRPr lang="en-IN"/>
          </a:p>
        </p:txBody>
      </p:sp>
    </p:spTree>
    <p:extLst>
      <p:ext uri="{BB962C8B-B14F-4D97-AF65-F5344CB8AC3E}">
        <p14:creationId xmlns:p14="http://schemas.microsoft.com/office/powerpoint/2010/main" val="25918122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238</a:t>
            </a:fld>
            <a:endParaRPr lang="en-IN"/>
          </a:p>
        </p:txBody>
      </p:sp>
    </p:spTree>
    <p:extLst>
      <p:ext uri="{BB962C8B-B14F-4D97-AF65-F5344CB8AC3E}">
        <p14:creationId xmlns:p14="http://schemas.microsoft.com/office/powerpoint/2010/main" val="344187660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239</a:t>
            </a:fld>
            <a:endParaRPr lang="en-IN"/>
          </a:p>
        </p:txBody>
      </p:sp>
    </p:spTree>
    <p:extLst>
      <p:ext uri="{BB962C8B-B14F-4D97-AF65-F5344CB8AC3E}">
        <p14:creationId xmlns:p14="http://schemas.microsoft.com/office/powerpoint/2010/main" val="301816801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240</a:t>
            </a:fld>
            <a:endParaRPr lang="en-IN"/>
          </a:p>
        </p:txBody>
      </p:sp>
    </p:spTree>
    <p:extLst>
      <p:ext uri="{BB962C8B-B14F-4D97-AF65-F5344CB8AC3E}">
        <p14:creationId xmlns:p14="http://schemas.microsoft.com/office/powerpoint/2010/main" val="37101386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241</a:t>
            </a:fld>
            <a:endParaRPr lang="en-IN"/>
          </a:p>
        </p:txBody>
      </p:sp>
    </p:spTree>
    <p:extLst>
      <p:ext uri="{BB962C8B-B14F-4D97-AF65-F5344CB8AC3E}">
        <p14:creationId xmlns:p14="http://schemas.microsoft.com/office/powerpoint/2010/main" val="203535253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242</a:t>
            </a:fld>
            <a:endParaRPr lang="en-IN"/>
          </a:p>
        </p:txBody>
      </p:sp>
    </p:spTree>
    <p:extLst>
      <p:ext uri="{BB962C8B-B14F-4D97-AF65-F5344CB8AC3E}">
        <p14:creationId xmlns:p14="http://schemas.microsoft.com/office/powerpoint/2010/main" val="72563942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243</a:t>
            </a:fld>
            <a:endParaRPr lang="en-IN"/>
          </a:p>
        </p:txBody>
      </p:sp>
    </p:spTree>
    <p:extLst>
      <p:ext uri="{BB962C8B-B14F-4D97-AF65-F5344CB8AC3E}">
        <p14:creationId xmlns:p14="http://schemas.microsoft.com/office/powerpoint/2010/main" val="37125624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244</a:t>
            </a:fld>
            <a:endParaRPr lang="en-IN"/>
          </a:p>
        </p:txBody>
      </p:sp>
    </p:spTree>
    <p:extLst>
      <p:ext uri="{BB962C8B-B14F-4D97-AF65-F5344CB8AC3E}">
        <p14:creationId xmlns:p14="http://schemas.microsoft.com/office/powerpoint/2010/main" val="317167401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245</a:t>
            </a:fld>
            <a:endParaRPr lang="en-IN"/>
          </a:p>
        </p:txBody>
      </p:sp>
    </p:spTree>
    <p:extLst>
      <p:ext uri="{BB962C8B-B14F-4D97-AF65-F5344CB8AC3E}">
        <p14:creationId xmlns:p14="http://schemas.microsoft.com/office/powerpoint/2010/main" val="156442927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246</a:t>
            </a:fld>
            <a:endParaRPr lang="en-IN"/>
          </a:p>
        </p:txBody>
      </p:sp>
    </p:spTree>
    <p:extLst>
      <p:ext uri="{BB962C8B-B14F-4D97-AF65-F5344CB8AC3E}">
        <p14:creationId xmlns:p14="http://schemas.microsoft.com/office/powerpoint/2010/main" val="423707843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247</a:t>
            </a:fld>
            <a:endParaRPr lang="en-IN"/>
          </a:p>
        </p:txBody>
      </p:sp>
    </p:spTree>
    <p:extLst>
      <p:ext uri="{BB962C8B-B14F-4D97-AF65-F5344CB8AC3E}">
        <p14:creationId xmlns:p14="http://schemas.microsoft.com/office/powerpoint/2010/main" val="2067947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77</a:t>
            </a:fld>
            <a:endParaRPr lang="en-IN"/>
          </a:p>
        </p:txBody>
      </p:sp>
    </p:spTree>
    <p:extLst>
      <p:ext uri="{BB962C8B-B14F-4D97-AF65-F5344CB8AC3E}">
        <p14:creationId xmlns:p14="http://schemas.microsoft.com/office/powerpoint/2010/main" val="5752400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248</a:t>
            </a:fld>
            <a:endParaRPr lang="en-IN"/>
          </a:p>
        </p:txBody>
      </p:sp>
    </p:spTree>
    <p:extLst>
      <p:ext uri="{BB962C8B-B14F-4D97-AF65-F5344CB8AC3E}">
        <p14:creationId xmlns:p14="http://schemas.microsoft.com/office/powerpoint/2010/main" val="206135366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249</a:t>
            </a:fld>
            <a:endParaRPr lang="en-IN"/>
          </a:p>
        </p:txBody>
      </p:sp>
    </p:spTree>
    <p:extLst>
      <p:ext uri="{BB962C8B-B14F-4D97-AF65-F5344CB8AC3E}">
        <p14:creationId xmlns:p14="http://schemas.microsoft.com/office/powerpoint/2010/main" val="27370889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250</a:t>
            </a:fld>
            <a:endParaRPr lang="en-IN"/>
          </a:p>
        </p:txBody>
      </p:sp>
    </p:spTree>
    <p:extLst>
      <p:ext uri="{BB962C8B-B14F-4D97-AF65-F5344CB8AC3E}">
        <p14:creationId xmlns:p14="http://schemas.microsoft.com/office/powerpoint/2010/main" val="111177115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251</a:t>
            </a:fld>
            <a:endParaRPr lang="en-IN"/>
          </a:p>
        </p:txBody>
      </p:sp>
    </p:spTree>
    <p:extLst>
      <p:ext uri="{BB962C8B-B14F-4D97-AF65-F5344CB8AC3E}">
        <p14:creationId xmlns:p14="http://schemas.microsoft.com/office/powerpoint/2010/main" val="179831798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252</a:t>
            </a:fld>
            <a:endParaRPr lang="en-IN"/>
          </a:p>
        </p:txBody>
      </p:sp>
    </p:spTree>
    <p:extLst>
      <p:ext uri="{BB962C8B-B14F-4D97-AF65-F5344CB8AC3E}">
        <p14:creationId xmlns:p14="http://schemas.microsoft.com/office/powerpoint/2010/main" val="286513638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253</a:t>
            </a:fld>
            <a:endParaRPr lang="en-IN"/>
          </a:p>
        </p:txBody>
      </p:sp>
    </p:spTree>
    <p:extLst>
      <p:ext uri="{BB962C8B-B14F-4D97-AF65-F5344CB8AC3E}">
        <p14:creationId xmlns:p14="http://schemas.microsoft.com/office/powerpoint/2010/main" val="207059942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254</a:t>
            </a:fld>
            <a:endParaRPr lang="en-IN"/>
          </a:p>
        </p:txBody>
      </p:sp>
    </p:spTree>
    <p:extLst>
      <p:ext uri="{BB962C8B-B14F-4D97-AF65-F5344CB8AC3E}">
        <p14:creationId xmlns:p14="http://schemas.microsoft.com/office/powerpoint/2010/main" val="187340543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255</a:t>
            </a:fld>
            <a:endParaRPr lang="en-IN"/>
          </a:p>
        </p:txBody>
      </p:sp>
    </p:spTree>
    <p:extLst>
      <p:ext uri="{BB962C8B-B14F-4D97-AF65-F5344CB8AC3E}">
        <p14:creationId xmlns:p14="http://schemas.microsoft.com/office/powerpoint/2010/main" val="172608006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256</a:t>
            </a:fld>
            <a:endParaRPr lang="en-IN"/>
          </a:p>
        </p:txBody>
      </p:sp>
    </p:spTree>
    <p:extLst>
      <p:ext uri="{BB962C8B-B14F-4D97-AF65-F5344CB8AC3E}">
        <p14:creationId xmlns:p14="http://schemas.microsoft.com/office/powerpoint/2010/main" val="361666144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257</a:t>
            </a:fld>
            <a:endParaRPr lang="en-IN"/>
          </a:p>
        </p:txBody>
      </p:sp>
    </p:spTree>
    <p:extLst>
      <p:ext uri="{BB962C8B-B14F-4D97-AF65-F5344CB8AC3E}">
        <p14:creationId xmlns:p14="http://schemas.microsoft.com/office/powerpoint/2010/main" val="271231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60</a:t>
            </a:fld>
            <a:endParaRPr lang="en-IN"/>
          </a:p>
        </p:txBody>
      </p:sp>
    </p:spTree>
    <p:extLst>
      <p:ext uri="{BB962C8B-B14F-4D97-AF65-F5344CB8AC3E}">
        <p14:creationId xmlns:p14="http://schemas.microsoft.com/office/powerpoint/2010/main" val="3955963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78</a:t>
            </a:fld>
            <a:endParaRPr lang="en-IN"/>
          </a:p>
        </p:txBody>
      </p:sp>
    </p:spTree>
    <p:extLst>
      <p:ext uri="{BB962C8B-B14F-4D97-AF65-F5344CB8AC3E}">
        <p14:creationId xmlns:p14="http://schemas.microsoft.com/office/powerpoint/2010/main" val="172720777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258</a:t>
            </a:fld>
            <a:endParaRPr lang="en-IN"/>
          </a:p>
        </p:txBody>
      </p:sp>
    </p:spTree>
    <p:extLst>
      <p:ext uri="{BB962C8B-B14F-4D97-AF65-F5344CB8AC3E}">
        <p14:creationId xmlns:p14="http://schemas.microsoft.com/office/powerpoint/2010/main" val="5490795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259</a:t>
            </a:fld>
            <a:endParaRPr lang="en-IN"/>
          </a:p>
        </p:txBody>
      </p:sp>
    </p:spTree>
    <p:extLst>
      <p:ext uri="{BB962C8B-B14F-4D97-AF65-F5344CB8AC3E}">
        <p14:creationId xmlns:p14="http://schemas.microsoft.com/office/powerpoint/2010/main" val="28315366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260</a:t>
            </a:fld>
            <a:endParaRPr lang="en-IN"/>
          </a:p>
        </p:txBody>
      </p:sp>
    </p:spTree>
    <p:extLst>
      <p:ext uri="{BB962C8B-B14F-4D97-AF65-F5344CB8AC3E}">
        <p14:creationId xmlns:p14="http://schemas.microsoft.com/office/powerpoint/2010/main" val="3763154350"/>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261</a:t>
            </a:fld>
            <a:endParaRPr lang="en-IN"/>
          </a:p>
        </p:txBody>
      </p:sp>
    </p:spTree>
    <p:extLst>
      <p:ext uri="{BB962C8B-B14F-4D97-AF65-F5344CB8AC3E}">
        <p14:creationId xmlns:p14="http://schemas.microsoft.com/office/powerpoint/2010/main" val="98859804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262</a:t>
            </a:fld>
            <a:endParaRPr lang="en-IN"/>
          </a:p>
        </p:txBody>
      </p:sp>
    </p:spTree>
    <p:extLst>
      <p:ext uri="{BB962C8B-B14F-4D97-AF65-F5344CB8AC3E}">
        <p14:creationId xmlns:p14="http://schemas.microsoft.com/office/powerpoint/2010/main" val="23043656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263</a:t>
            </a:fld>
            <a:endParaRPr lang="en-IN"/>
          </a:p>
        </p:txBody>
      </p:sp>
    </p:spTree>
    <p:extLst>
      <p:ext uri="{BB962C8B-B14F-4D97-AF65-F5344CB8AC3E}">
        <p14:creationId xmlns:p14="http://schemas.microsoft.com/office/powerpoint/2010/main" val="189694331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264</a:t>
            </a:fld>
            <a:endParaRPr lang="en-IN"/>
          </a:p>
        </p:txBody>
      </p:sp>
    </p:spTree>
    <p:extLst>
      <p:ext uri="{BB962C8B-B14F-4D97-AF65-F5344CB8AC3E}">
        <p14:creationId xmlns:p14="http://schemas.microsoft.com/office/powerpoint/2010/main" val="324168783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265</a:t>
            </a:fld>
            <a:endParaRPr lang="en-IN"/>
          </a:p>
        </p:txBody>
      </p:sp>
    </p:spTree>
    <p:extLst>
      <p:ext uri="{BB962C8B-B14F-4D97-AF65-F5344CB8AC3E}">
        <p14:creationId xmlns:p14="http://schemas.microsoft.com/office/powerpoint/2010/main" val="42799484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266</a:t>
            </a:fld>
            <a:endParaRPr lang="en-IN"/>
          </a:p>
        </p:txBody>
      </p:sp>
    </p:spTree>
    <p:extLst>
      <p:ext uri="{BB962C8B-B14F-4D97-AF65-F5344CB8AC3E}">
        <p14:creationId xmlns:p14="http://schemas.microsoft.com/office/powerpoint/2010/main" val="286119178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267</a:t>
            </a:fld>
            <a:endParaRPr lang="en-IN"/>
          </a:p>
        </p:txBody>
      </p:sp>
    </p:spTree>
    <p:extLst>
      <p:ext uri="{BB962C8B-B14F-4D97-AF65-F5344CB8AC3E}">
        <p14:creationId xmlns:p14="http://schemas.microsoft.com/office/powerpoint/2010/main" val="283570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79</a:t>
            </a:fld>
            <a:endParaRPr lang="en-IN"/>
          </a:p>
        </p:txBody>
      </p:sp>
    </p:spTree>
    <p:extLst>
      <p:ext uri="{BB962C8B-B14F-4D97-AF65-F5344CB8AC3E}">
        <p14:creationId xmlns:p14="http://schemas.microsoft.com/office/powerpoint/2010/main" val="426606593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268</a:t>
            </a:fld>
            <a:endParaRPr lang="en-IN"/>
          </a:p>
        </p:txBody>
      </p:sp>
    </p:spTree>
    <p:extLst>
      <p:ext uri="{BB962C8B-B14F-4D97-AF65-F5344CB8AC3E}">
        <p14:creationId xmlns:p14="http://schemas.microsoft.com/office/powerpoint/2010/main" val="18349448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269</a:t>
            </a:fld>
            <a:endParaRPr lang="en-IN"/>
          </a:p>
        </p:txBody>
      </p:sp>
    </p:spTree>
    <p:extLst>
      <p:ext uri="{BB962C8B-B14F-4D97-AF65-F5344CB8AC3E}">
        <p14:creationId xmlns:p14="http://schemas.microsoft.com/office/powerpoint/2010/main" val="3773728230"/>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270</a:t>
            </a:fld>
            <a:endParaRPr lang="en-IN"/>
          </a:p>
        </p:txBody>
      </p:sp>
    </p:spTree>
    <p:extLst>
      <p:ext uri="{BB962C8B-B14F-4D97-AF65-F5344CB8AC3E}">
        <p14:creationId xmlns:p14="http://schemas.microsoft.com/office/powerpoint/2010/main" val="330090731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271</a:t>
            </a:fld>
            <a:endParaRPr lang="en-IN"/>
          </a:p>
        </p:txBody>
      </p:sp>
    </p:spTree>
    <p:extLst>
      <p:ext uri="{BB962C8B-B14F-4D97-AF65-F5344CB8AC3E}">
        <p14:creationId xmlns:p14="http://schemas.microsoft.com/office/powerpoint/2010/main" val="164382590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272</a:t>
            </a:fld>
            <a:endParaRPr lang="en-IN"/>
          </a:p>
        </p:txBody>
      </p:sp>
    </p:spTree>
    <p:extLst>
      <p:ext uri="{BB962C8B-B14F-4D97-AF65-F5344CB8AC3E}">
        <p14:creationId xmlns:p14="http://schemas.microsoft.com/office/powerpoint/2010/main" val="32625126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273</a:t>
            </a:fld>
            <a:endParaRPr lang="en-IN"/>
          </a:p>
        </p:txBody>
      </p:sp>
    </p:spTree>
    <p:extLst>
      <p:ext uri="{BB962C8B-B14F-4D97-AF65-F5344CB8AC3E}">
        <p14:creationId xmlns:p14="http://schemas.microsoft.com/office/powerpoint/2010/main" val="356239369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274</a:t>
            </a:fld>
            <a:endParaRPr lang="en-IN"/>
          </a:p>
        </p:txBody>
      </p:sp>
    </p:spTree>
    <p:extLst>
      <p:ext uri="{BB962C8B-B14F-4D97-AF65-F5344CB8AC3E}">
        <p14:creationId xmlns:p14="http://schemas.microsoft.com/office/powerpoint/2010/main" val="77864358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275</a:t>
            </a:fld>
            <a:endParaRPr lang="en-IN"/>
          </a:p>
        </p:txBody>
      </p:sp>
    </p:spTree>
    <p:extLst>
      <p:ext uri="{BB962C8B-B14F-4D97-AF65-F5344CB8AC3E}">
        <p14:creationId xmlns:p14="http://schemas.microsoft.com/office/powerpoint/2010/main" val="188174098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276</a:t>
            </a:fld>
            <a:endParaRPr lang="en-IN"/>
          </a:p>
        </p:txBody>
      </p:sp>
    </p:spTree>
    <p:extLst>
      <p:ext uri="{BB962C8B-B14F-4D97-AF65-F5344CB8AC3E}">
        <p14:creationId xmlns:p14="http://schemas.microsoft.com/office/powerpoint/2010/main" val="334704240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277</a:t>
            </a:fld>
            <a:endParaRPr lang="en-IN"/>
          </a:p>
        </p:txBody>
      </p:sp>
    </p:spTree>
    <p:extLst>
      <p:ext uri="{BB962C8B-B14F-4D97-AF65-F5344CB8AC3E}">
        <p14:creationId xmlns:p14="http://schemas.microsoft.com/office/powerpoint/2010/main" val="1791365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80</a:t>
            </a:fld>
            <a:endParaRPr lang="en-IN"/>
          </a:p>
        </p:txBody>
      </p:sp>
    </p:spTree>
    <p:extLst>
      <p:ext uri="{BB962C8B-B14F-4D97-AF65-F5344CB8AC3E}">
        <p14:creationId xmlns:p14="http://schemas.microsoft.com/office/powerpoint/2010/main" val="331463824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278</a:t>
            </a:fld>
            <a:endParaRPr lang="en-IN"/>
          </a:p>
        </p:txBody>
      </p:sp>
    </p:spTree>
    <p:extLst>
      <p:ext uri="{BB962C8B-B14F-4D97-AF65-F5344CB8AC3E}">
        <p14:creationId xmlns:p14="http://schemas.microsoft.com/office/powerpoint/2010/main" val="43291620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279</a:t>
            </a:fld>
            <a:endParaRPr lang="en-IN"/>
          </a:p>
        </p:txBody>
      </p:sp>
    </p:spTree>
    <p:extLst>
      <p:ext uri="{BB962C8B-B14F-4D97-AF65-F5344CB8AC3E}">
        <p14:creationId xmlns:p14="http://schemas.microsoft.com/office/powerpoint/2010/main" val="192492843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280</a:t>
            </a:fld>
            <a:endParaRPr lang="en-IN"/>
          </a:p>
        </p:txBody>
      </p:sp>
    </p:spTree>
    <p:extLst>
      <p:ext uri="{BB962C8B-B14F-4D97-AF65-F5344CB8AC3E}">
        <p14:creationId xmlns:p14="http://schemas.microsoft.com/office/powerpoint/2010/main" val="409585325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281</a:t>
            </a:fld>
            <a:endParaRPr lang="en-IN"/>
          </a:p>
        </p:txBody>
      </p:sp>
    </p:spTree>
    <p:extLst>
      <p:ext uri="{BB962C8B-B14F-4D97-AF65-F5344CB8AC3E}">
        <p14:creationId xmlns:p14="http://schemas.microsoft.com/office/powerpoint/2010/main" val="9404977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282</a:t>
            </a:fld>
            <a:endParaRPr lang="en-IN"/>
          </a:p>
        </p:txBody>
      </p:sp>
    </p:spTree>
    <p:extLst>
      <p:ext uri="{BB962C8B-B14F-4D97-AF65-F5344CB8AC3E}">
        <p14:creationId xmlns:p14="http://schemas.microsoft.com/office/powerpoint/2010/main" val="326746965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283</a:t>
            </a:fld>
            <a:endParaRPr lang="en-IN"/>
          </a:p>
        </p:txBody>
      </p:sp>
    </p:spTree>
    <p:extLst>
      <p:ext uri="{BB962C8B-B14F-4D97-AF65-F5344CB8AC3E}">
        <p14:creationId xmlns:p14="http://schemas.microsoft.com/office/powerpoint/2010/main" val="311854257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284</a:t>
            </a:fld>
            <a:endParaRPr lang="en-IN"/>
          </a:p>
        </p:txBody>
      </p:sp>
    </p:spTree>
    <p:extLst>
      <p:ext uri="{BB962C8B-B14F-4D97-AF65-F5344CB8AC3E}">
        <p14:creationId xmlns:p14="http://schemas.microsoft.com/office/powerpoint/2010/main" val="1468081565"/>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285</a:t>
            </a:fld>
            <a:endParaRPr lang="en-IN"/>
          </a:p>
        </p:txBody>
      </p:sp>
    </p:spTree>
    <p:extLst>
      <p:ext uri="{BB962C8B-B14F-4D97-AF65-F5344CB8AC3E}">
        <p14:creationId xmlns:p14="http://schemas.microsoft.com/office/powerpoint/2010/main" val="400722925"/>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286</a:t>
            </a:fld>
            <a:endParaRPr lang="en-IN"/>
          </a:p>
        </p:txBody>
      </p:sp>
    </p:spTree>
    <p:extLst>
      <p:ext uri="{BB962C8B-B14F-4D97-AF65-F5344CB8AC3E}">
        <p14:creationId xmlns:p14="http://schemas.microsoft.com/office/powerpoint/2010/main" val="285431441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287</a:t>
            </a:fld>
            <a:endParaRPr lang="en-IN"/>
          </a:p>
        </p:txBody>
      </p:sp>
    </p:spTree>
    <p:extLst>
      <p:ext uri="{BB962C8B-B14F-4D97-AF65-F5344CB8AC3E}">
        <p14:creationId xmlns:p14="http://schemas.microsoft.com/office/powerpoint/2010/main" val="2757616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81</a:t>
            </a:fld>
            <a:endParaRPr lang="en-IN"/>
          </a:p>
        </p:txBody>
      </p:sp>
    </p:spTree>
    <p:extLst>
      <p:ext uri="{BB962C8B-B14F-4D97-AF65-F5344CB8AC3E}">
        <p14:creationId xmlns:p14="http://schemas.microsoft.com/office/powerpoint/2010/main" val="3141468696"/>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288</a:t>
            </a:fld>
            <a:endParaRPr lang="en-IN"/>
          </a:p>
        </p:txBody>
      </p:sp>
    </p:spTree>
    <p:extLst>
      <p:ext uri="{BB962C8B-B14F-4D97-AF65-F5344CB8AC3E}">
        <p14:creationId xmlns:p14="http://schemas.microsoft.com/office/powerpoint/2010/main" val="203114745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289</a:t>
            </a:fld>
            <a:endParaRPr lang="en-IN"/>
          </a:p>
        </p:txBody>
      </p:sp>
    </p:spTree>
    <p:extLst>
      <p:ext uri="{BB962C8B-B14F-4D97-AF65-F5344CB8AC3E}">
        <p14:creationId xmlns:p14="http://schemas.microsoft.com/office/powerpoint/2010/main" val="340683371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290</a:t>
            </a:fld>
            <a:endParaRPr lang="en-IN"/>
          </a:p>
        </p:txBody>
      </p:sp>
    </p:spTree>
    <p:extLst>
      <p:ext uri="{BB962C8B-B14F-4D97-AF65-F5344CB8AC3E}">
        <p14:creationId xmlns:p14="http://schemas.microsoft.com/office/powerpoint/2010/main" val="22017449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291</a:t>
            </a:fld>
            <a:endParaRPr lang="en-IN"/>
          </a:p>
        </p:txBody>
      </p:sp>
    </p:spTree>
    <p:extLst>
      <p:ext uri="{BB962C8B-B14F-4D97-AF65-F5344CB8AC3E}">
        <p14:creationId xmlns:p14="http://schemas.microsoft.com/office/powerpoint/2010/main" val="109168109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292</a:t>
            </a:fld>
            <a:endParaRPr lang="en-IN"/>
          </a:p>
        </p:txBody>
      </p:sp>
    </p:spTree>
    <p:extLst>
      <p:ext uri="{BB962C8B-B14F-4D97-AF65-F5344CB8AC3E}">
        <p14:creationId xmlns:p14="http://schemas.microsoft.com/office/powerpoint/2010/main" val="73466957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293</a:t>
            </a:fld>
            <a:endParaRPr lang="en-IN"/>
          </a:p>
        </p:txBody>
      </p:sp>
    </p:spTree>
    <p:extLst>
      <p:ext uri="{BB962C8B-B14F-4D97-AF65-F5344CB8AC3E}">
        <p14:creationId xmlns:p14="http://schemas.microsoft.com/office/powerpoint/2010/main" val="303565850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294</a:t>
            </a:fld>
            <a:endParaRPr lang="en-IN"/>
          </a:p>
        </p:txBody>
      </p:sp>
    </p:spTree>
    <p:extLst>
      <p:ext uri="{BB962C8B-B14F-4D97-AF65-F5344CB8AC3E}">
        <p14:creationId xmlns:p14="http://schemas.microsoft.com/office/powerpoint/2010/main" val="182635777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295</a:t>
            </a:fld>
            <a:endParaRPr lang="en-IN"/>
          </a:p>
        </p:txBody>
      </p:sp>
    </p:spTree>
    <p:extLst>
      <p:ext uri="{BB962C8B-B14F-4D97-AF65-F5344CB8AC3E}">
        <p14:creationId xmlns:p14="http://schemas.microsoft.com/office/powerpoint/2010/main" val="3832736268"/>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296</a:t>
            </a:fld>
            <a:endParaRPr lang="en-IN"/>
          </a:p>
        </p:txBody>
      </p:sp>
    </p:spTree>
    <p:extLst>
      <p:ext uri="{BB962C8B-B14F-4D97-AF65-F5344CB8AC3E}">
        <p14:creationId xmlns:p14="http://schemas.microsoft.com/office/powerpoint/2010/main" val="215088823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297</a:t>
            </a:fld>
            <a:endParaRPr lang="en-IN"/>
          </a:p>
        </p:txBody>
      </p:sp>
    </p:spTree>
    <p:extLst>
      <p:ext uri="{BB962C8B-B14F-4D97-AF65-F5344CB8AC3E}">
        <p14:creationId xmlns:p14="http://schemas.microsoft.com/office/powerpoint/2010/main" val="1055635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82</a:t>
            </a:fld>
            <a:endParaRPr lang="en-IN"/>
          </a:p>
        </p:txBody>
      </p:sp>
    </p:spTree>
    <p:extLst>
      <p:ext uri="{BB962C8B-B14F-4D97-AF65-F5344CB8AC3E}">
        <p14:creationId xmlns:p14="http://schemas.microsoft.com/office/powerpoint/2010/main" val="178200502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298</a:t>
            </a:fld>
            <a:endParaRPr lang="en-IN"/>
          </a:p>
        </p:txBody>
      </p:sp>
    </p:spTree>
    <p:extLst>
      <p:ext uri="{BB962C8B-B14F-4D97-AF65-F5344CB8AC3E}">
        <p14:creationId xmlns:p14="http://schemas.microsoft.com/office/powerpoint/2010/main" val="245139591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299</a:t>
            </a:fld>
            <a:endParaRPr lang="en-IN"/>
          </a:p>
        </p:txBody>
      </p:sp>
    </p:spTree>
    <p:extLst>
      <p:ext uri="{BB962C8B-B14F-4D97-AF65-F5344CB8AC3E}">
        <p14:creationId xmlns:p14="http://schemas.microsoft.com/office/powerpoint/2010/main" val="292644720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300</a:t>
            </a:fld>
            <a:endParaRPr lang="en-IN"/>
          </a:p>
        </p:txBody>
      </p:sp>
    </p:spTree>
    <p:extLst>
      <p:ext uri="{BB962C8B-B14F-4D97-AF65-F5344CB8AC3E}">
        <p14:creationId xmlns:p14="http://schemas.microsoft.com/office/powerpoint/2010/main" val="79023369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301</a:t>
            </a:fld>
            <a:endParaRPr lang="en-IN"/>
          </a:p>
        </p:txBody>
      </p:sp>
    </p:spTree>
    <p:extLst>
      <p:ext uri="{BB962C8B-B14F-4D97-AF65-F5344CB8AC3E}">
        <p14:creationId xmlns:p14="http://schemas.microsoft.com/office/powerpoint/2010/main" val="172219304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302</a:t>
            </a:fld>
            <a:endParaRPr lang="en-IN"/>
          </a:p>
        </p:txBody>
      </p:sp>
    </p:spTree>
    <p:extLst>
      <p:ext uri="{BB962C8B-B14F-4D97-AF65-F5344CB8AC3E}">
        <p14:creationId xmlns:p14="http://schemas.microsoft.com/office/powerpoint/2010/main" val="413523542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303</a:t>
            </a:fld>
            <a:endParaRPr lang="en-IN"/>
          </a:p>
        </p:txBody>
      </p:sp>
    </p:spTree>
    <p:extLst>
      <p:ext uri="{BB962C8B-B14F-4D97-AF65-F5344CB8AC3E}">
        <p14:creationId xmlns:p14="http://schemas.microsoft.com/office/powerpoint/2010/main" val="148133828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304</a:t>
            </a:fld>
            <a:endParaRPr lang="en-IN"/>
          </a:p>
        </p:txBody>
      </p:sp>
    </p:spTree>
    <p:extLst>
      <p:ext uri="{BB962C8B-B14F-4D97-AF65-F5344CB8AC3E}">
        <p14:creationId xmlns:p14="http://schemas.microsoft.com/office/powerpoint/2010/main" val="105768357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305</a:t>
            </a:fld>
            <a:endParaRPr lang="en-IN"/>
          </a:p>
        </p:txBody>
      </p:sp>
    </p:spTree>
    <p:extLst>
      <p:ext uri="{BB962C8B-B14F-4D97-AF65-F5344CB8AC3E}">
        <p14:creationId xmlns:p14="http://schemas.microsoft.com/office/powerpoint/2010/main" val="2765067230"/>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306</a:t>
            </a:fld>
            <a:endParaRPr lang="en-IN"/>
          </a:p>
        </p:txBody>
      </p:sp>
    </p:spTree>
    <p:extLst>
      <p:ext uri="{BB962C8B-B14F-4D97-AF65-F5344CB8AC3E}">
        <p14:creationId xmlns:p14="http://schemas.microsoft.com/office/powerpoint/2010/main" val="647619008"/>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307</a:t>
            </a:fld>
            <a:endParaRPr lang="en-IN"/>
          </a:p>
        </p:txBody>
      </p:sp>
    </p:spTree>
    <p:extLst>
      <p:ext uri="{BB962C8B-B14F-4D97-AF65-F5344CB8AC3E}">
        <p14:creationId xmlns:p14="http://schemas.microsoft.com/office/powerpoint/2010/main" val="1797549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83</a:t>
            </a:fld>
            <a:endParaRPr lang="en-IN"/>
          </a:p>
        </p:txBody>
      </p:sp>
    </p:spTree>
    <p:extLst>
      <p:ext uri="{BB962C8B-B14F-4D97-AF65-F5344CB8AC3E}">
        <p14:creationId xmlns:p14="http://schemas.microsoft.com/office/powerpoint/2010/main" val="3044543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308</a:t>
            </a:fld>
            <a:endParaRPr lang="en-IN"/>
          </a:p>
        </p:txBody>
      </p:sp>
    </p:spTree>
    <p:extLst>
      <p:ext uri="{BB962C8B-B14F-4D97-AF65-F5344CB8AC3E}">
        <p14:creationId xmlns:p14="http://schemas.microsoft.com/office/powerpoint/2010/main" val="361773001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309</a:t>
            </a:fld>
            <a:endParaRPr lang="en-IN"/>
          </a:p>
        </p:txBody>
      </p:sp>
    </p:spTree>
    <p:extLst>
      <p:ext uri="{BB962C8B-B14F-4D97-AF65-F5344CB8AC3E}">
        <p14:creationId xmlns:p14="http://schemas.microsoft.com/office/powerpoint/2010/main" val="317589788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310</a:t>
            </a:fld>
            <a:endParaRPr lang="en-IN"/>
          </a:p>
        </p:txBody>
      </p:sp>
    </p:spTree>
    <p:extLst>
      <p:ext uri="{BB962C8B-B14F-4D97-AF65-F5344CB8AC3E}">
        <p14:creationId xmlns:p14="http://schemas.microsoft.com/office/powerpoint/2010/main" val="315308228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311</a:t>
            </a:fld>
            <a:endParaRPr lang="en-IN"/>
          </a:p>
        </p:txBody>
      </p:sp>
    </p:spTree>
    <p:extLst>
      <p:ext uri="{BB962C8B-B14F-4D97-AF65-F5344CB8AC3E}">
        <p14:creationId xmlns:p14="http://schemas.microsoft.com/office/powerpoint/2010/main" val="424238404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312</a:t>
            </a:fld>
            <a:endParaRPr lang="en-IN"/>
          </a:p>
        </p:txBody>
      </p:sp>
    </p:spTree>
    <p:extLst>
      <p:ext uri="{BB962C8B-B14F-4D97-AF65-F5344CB8AC3E}">
        <p14:creationId xmlns:p14="http://schemas.microsoft.com/office/powerpoint/2010/main" val="205941929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313</a:t>
            </a:fld>
            <a:endParaRPr lang="en-IN"/>
          </a:p>
        </p:txBody>
      </p:sp>
    </p:spTree>
    <p:extLst>
      <p:ext uri="{BB962C8B-B14F-4D97-AF65-F5344CB8AC3E}">
        <p14:creationId xmlns:p14="http://schemas.microsoft.com/office/powerpoint/2010/main" val="476685784"/>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314</a:t>
            </a:fld>
            <a:endParaRPr lang="en-IN"/>
          </a:p>
        </p:txBody>
      </p:sp>
    </p:spTree>
    <p:extLst>
      <p:ext uri="{BB962C8B-B14F-4D97-AF65-F5344CB8AC3E}">
        <p14:creationId xmlns:p14="http://schemas.microsoft.com/office/powerpoint/2010/main" val="164834502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315</a:t>
            </a:fld>
            <a:endParaRPr lang="en-IN"/>
          </a:p>
        </p:txBody>
      </p:sp>
    </p:spTree>
    <p:extLst>
      <p:ext uri="{BB962C8B-B14F-4D97-AF65-F5344CB8AC3E}">
        <p14:creationId xmlns:p14="http://schemas.microsoft.com/office/powerpoint/2010/main" val="1939419164"/>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316</a:t>
            </a:fld>
            <a:endParaRPr lang="en-IN"/>
          </a:p>
        </p:txBody>
      </p:sp>
    </p:spTree>
    <p:extLst>
      <p:ext uri="{BB962C8B-B14F-4D97-AF65-F5344CB8AC3E}">
        <p14:creationId xmlns:p14="http://schemas.microsoft.com/office/powerpoint/2010/main" val="233646221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317</a:t>
            </a:fld>
            <a:endParaRPr lang="en-IN"/>
          </a:p>
        </p:txBody>
      </p:sp>
    </p:spTree>
    <p:extLst>
      <p:ext uri="{BB962C8B-B14F-4D97-AF65-F5344CB8AC3E}">
        <p14:creationId xmlns:p14="http://schemas.microsoft.com/office/powerpoint/2010/main" val="3485723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84</a:t>
            </a:fld>
            <a:endParaRPr lang="en-IN"/>
          </a:p>
        </p:txBody>
      </p:sp>
    </p:spTree>
    <p:extLst>
      <p:ext uri="{BB962C8B-B14F-4D97-AF65-F5344CB8AC3E}">
        <p14:creationId xmlns:p14="http://schemas.microsoft.com/office/powerpoint/2010/main" val="5135594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318</a:t>
            </a:fld>
            <a:endParaRPr lang="en-IN"/>
          </a:p>
        </p:txBody>
      </p:sp>
    </p:spTree>
    <p:extLst>
      <p:ext uri="{BB962C8B-B14F-4D97-AF65-F5344CB8AC3E}">
        <p14:creationId xmlns:p14="http://schemas.microsoft.com/office/powerpoint/2010/main" val="140018468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319</a:t>
            </a:fld>
            <a:endParaRPr lang="en-IN"/>
          </a:p>
        </p:txBody>
      </p:sp>
    </p:spTree>
    <p:extLst>
      <p:ext uri="{BB962C8B-B14F-4D97-AF65-F5344CB8AC3E}">
        <p14:creationId xmlns:p14="http://schemas.microsoft.com/office/powerpoint/2010/main" val="2703655460"/>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320</a:t>
            </a:fld>
            <a:endParaRPr lang="en-IN"/>
          </a:p>
        </p:txBody>
      </p:sp>
    </p:spTree>
    <p:extLst>
      <p:ext uri="{BB962C8B-B14F-4D97-AF65-F5344CB8AC3E}">
        <p14:creationId xmlns:p14="http://schemas.microsoft.com/office/powerpoint/2010/main" val="133054313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321</a:t>
            </a:fld>
            <a:endParaRPr lang="en-IN"/>
          </a:p>
        </p:txBody>
      </p:sp>
    </p:spTree>
    <p:extLst>
      <p:ext uri="{BB962C8B-B14F-4D97-AF65-F5344CB8AC3E}">
        <p14:creationId xmlns:p14="http://schemas.microsoft.com/office/powerpoint/2010/main" val="276990651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322</a:t>
            </a:fld>
            <a:endParaRPr lang="en-IN"/>
          </a:p>
        </p:txBody>
      </p:sp>
    </p:spTree>
    <p:extLst>
      <p:ext uri="{BB962C8B-B14F-4D97-AF65-F5344CB8AC3E}">
        <p14:creationId xmlns:p14="http://schemas.microsoft.com/office/powerpoint/2010/main" val="13298171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323</a:t>
            </a:fld>
            <a:endParaRPr lang="en-IN"/>
          </a:p>
        </p:txBody>
      </p:sp>
    </p:spTree>
    <p:extLst>
      <p:ext uri="{BB962C8B-B14F-4D97-AF65-F5344CB8AC3E}">
        <p14:creationId xmlns:p14="http://schemas.microsoft.com/office/powerpoint/2010/main" val="388904473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324</a:t>
            </a:fld>
            <a:endParaRPr lang="en-IN"/>
          </a:p>
        </p:txBody>
      </p:sp>
    </p:spTree>
    <p:extLst>
      <p:ext uri="{BB962C8B-B14F-4D97-AF65-F5344CB8AC3E}">
        <p14:creationId xmlns:p14="http://schemas.microsoft.com/office/powerpoint/2010/main" val="4283821742"/>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325</a:t>
            </a:fld>
            <a:endParaRPr lang="en-IN"/>
          </a:p>
        </p:txBody>
      </p:sp>
    </p:spTree>
    <p:extLst>
      <p:ext uri="{BB962C8B-B14F-4D97-AF65-F5344CB8AC3E}">
        <p14:creationId xmlns:p14="http://schemas.microsoft.com/office/powerpoint/2010/main" val="106861720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326</a:t>
            </a:fld>
            <a:endParaRPr lang="en-IN"/>
          </a:p>
        </p:txBody>
      </p:sp>
    </p:spTree>
    <p:extLst>
      <p:ext uri="{BB962C8B-B14F-4D97-AF65-F5344CB8AC3E}">
        <p14:creationId xmlns:p14="http://schemas.microsoft.com/office/powerpoint/2010/main" val="2902444827"/>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327</a:t>
            </a:fld>
            <a:endParaRPr lang="en-IN"/>
          </a:p>
        </p:txBody>
      </p:sp>
    </p:spTree>
    <p:extLst>
      <p:ext uri="{BB962C8B-B14F-4D97-AF65-F5344CB8AC3E}">
        <p14:creationId xmlns:p14="http://schemas.microsoft.com/office/powerpoint/2010/main" val="1475496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85</a:t>
            </a:fld>
            <a:endParaRPr lang="en-IN"/>
          </a:p>
        </p:txBody>
      </p:sp>
    </p:spTree>
    <p:extLst>
      <p:ext uri="{BB962C8B-B14F-4D97-AF65-F5344CB8AC3E}">
        <p14:creationId xmlns:p14="http://schemas.microsoft.com/office/powerpoint/2010/main" val="2590219686"/>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328</a:t>
            </a:fld>
            <a:endParaRPr lang="en-IN"/>
          </a:p>
        </p:txBody>
      </p:sp>
    </p:spTree>
    <p:extLst>
      <p:ext uri="{BB962C8B-B14F-4D97-AF65-F5344CB8AC3E}">
        <p14:creationId xmlns:p14="http://schemas.microsoft.com/office/powerpoint/2010/main" val="525849485"/>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329</a:t>
            </a:fld>
            <a:endParaRPr lang="en-IN"/>
          </a:p>
        </p:txBody>
      </p:sp>
    </p:spTree>
    <p:extLst>
      <p:ext uri="{BB962C8B-B14F-4D97-AF65-F5344CB8AC3E}">
        <p14:creationId xmlns:p14="http://schemas.microsoft.com/office/powerpoint/2010/main" val="128930640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330</a:t>
            </a:fld>
            <a:endParaRPr lang="en-IN"/>
          </a:p>
        </p:txBody>
      </p:sp>
    </p:spTree>
    <p:extLst>
      <p:ext uri="{BB962C8B-B14F-4D97-AF65-F5344CB8AC3E}">
        <p14:creationId xmlns:p14="http://schemas.microsoft.com/office/powerpoint/2010/main" val="227078025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331</a:t>
            </a:fld>
            <a:endParaRPr lang="en-IN"/>
          </a:p>
        </p:txBody>
      </p:sp>
    </p:spTree>
    <p:extLst>
      <p:ext uri="{BB962C8B-B14F-4D97-AF65-F5344CB8AC3E}">
        <p14:creationId xmlns:p14="http://schemas.microsoft.com/office/powerpoint/2010/main" val="2129048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86</a:t>
            </a:fld>
            <a:endParaRPr lang="en-IN"/>
          </a:p>
        </p:txBody>
      </p:sp>
    </p:spTree>
    <p:extLst>
      <p:ext uri="{BB962C8B-B14F-4D97-AF65-F5344CB8AC3E}">
        <p14:creationId xmlns:p14="http://schemas.microsoft.com/office/powerpoint/2010/main" val="1834320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87</a:t>
            </a:fld>
            <a:endParaRPr lang="en-IN"/>
          </a:p>
        </p:txBody>
      </p:sp>
    </p:spTree>
    <p:extLst>
      <p:ext uri="{BB962C8B-B14F-4D97-AF65-F5344CB8AC3E}">
        <p14:creationId xmlns:p14="http://schemas.microsoft.com/office/powerpoint/2010/main" val="612782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61</a:t>
            </a:fld>
            <a:endParaRPr lang="en-IN"/>
          </a:p>
        </p:txBody>
      </p:sp>
    </p:spTree>
    <p:extLst>
      <p:ext uri="{BB962C8B-B14F-4D97-AF65-F5344CB8AC3E}">
        <p14:creationId xmlns:p14="http://schemas.microsoft.com/office/powerpoint/2010/main" val="1912620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88</a:t>
            </a:fld>
            <a:endParaRPr lang="en-IN"/>
          </a:p>
        </p:txBody>
      </p:sp>
    </p:spTree>
    <p:extLst>
      <p:ext uri="{BB962C8B-B14F-4D97-AF65-F5344CB8AC3E}">
        <p14:creationId xmlns:p14="http://schemas.microsoft.com/office/powerpoint/2010/main" val="2913125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89</a:t>
            </a:fld>
            <a:endParaRPr lang="en-IN"/>
          </a:p>
        </p:txBody>
      </p:sp>
    </p:spTree>
    <p:extLst>
      <p:ext uri="{BB962C8B-B14F-4D97-AF65-F5344CB8AC3E}">
        <p14:creationId xmlns:p14="http://schemas.microsoft.com/office/powerpoint/2010/main" val="2815175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90</a:t>
            </a:fld>
            <a:endParaRPr lang="en-IN"/>
          </a:p>
        </p:txBody>
      </p:sp>
    </p:spTree>
    <p:extLst>
      <p:ext uri="{BB962C8B-B14F-4D97-AF65-F5344CB8AC3E}">
        <p14:creationId xmlns:p14="http://schemas.microsoft.com/office/powerpoint/2010/main" val="4237739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91</a:t>
            </a:fld>
            <a:endParaRPr lang="en-IN"/>
          </a:p>
        </p:txBody>
      </p:sp>
    </p:spTree>
    <p:extLst>
      <p:ext uri="{BB962C8B-B14F-4D97-AF65-F5344CB8AC3E}">
        <p14:creationId xmlns:p14="http://schemas.microsoft.com/office/powerpoint/2010/main" val="26549432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92</a:t>
            </a:fld>
            <a:endParaRPr lang="en-IN"/>
          </a:p>
        </p:txBody>
      </p:sp>
    </p:spTree>
    <p:extLst>
      <p:ext uri="{BB962C8B-B14F-4D97-AF65-F5344CB8AC3E}">
        <p14:creationId xmlns:p14="http://schemas.microsoft.com/office/powerpoint/2010/main" val="1066923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93</a:t>
            </a:fld>
            <a:endParaRPr lang="en-IN"/>
          </a:p>
        </p:txBody>
      </p:sp>
    </p:spTree>
    <p:extLst>
      <p:ext uri="{BB962C8B-B14F-4D97-AF65-F5344CB8AC3E}">
        <p14:creationId xmlns:p14="http://schemas.microsoft.com/office/powerpoint/2010/main" val="679212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94</a:t>
            </a:fld>
            <a:endParaRPr lang="en-IN"/>
          </a:p>
        </p:txBody>
      </p:sp>
    </p:spTree>
    <p:extLst>
      <p:ext uri="{BB962C8B-B14F-4D97-AF65-F5344CB8AC3E}">
        <p14:creationId xmlns:p14="http://schemas.microsoft.com/office/powerpoint/2010/main" val="2100584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95</a:t>
            </a:fld>
            <a:endParaRPr lang="en-IN"/>
          </a:p>
        </p:txBody>
      </p:sp>
    </p:spTree>
    <p:extLst>
      <p:ext uri="{BB962C8B-B14F-4D97-AF65-F5344CB8AC3E}">
        <p14:creationId xmlns:p14="http://schemas.microsoft.com/office/powerpoint/2010/main" val="1952742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96</a:t>
            </a:fld>
            <a:endParaRPr lang="en-IN"/>
          </a:p>
        </p:txBody>
      </p:sp>
    </p:spTree>
    <p:extLst>
      <p:ext uri="{BB962C8B-B14F-4D97-AF65-F5344CB8AC3E}">
        <p14:creationId xmlns:p14="http://schemas.microsoft.com/office/powerpoint/2010/main" val="1243812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97</a:t>
            </a:fld>
            <a:endParaRPr lang="en-IN"/>
          </a:p>
        </p:txBody>
      </p:sp>
    </p:spTree>
    <p:extLst>
      <p:ext uri="{BB962C8B-B14F-4D97-AF65-F5344CB8AC3E}">
        <p14:creationId xmlns:p14="http://schemas.microsoft.com/office/powerpoint/2010/main" val="1716531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62</a:t>
            </a:fld>
            <a:endParaRPr lang="en-IN"/>
          </a:p>
        </p:txBody>
      </p:sp>
    </p:spTree>
    <p:extLst>
      <p:ext uri="{BB962C8B-B14F-4D97-AF65-F5344CB8AC3E}">
        <p14:creationId xmlns:p14="http://schemas.microsoft.com/office/powerpoint/2010/main" val="32738087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98</a:t>
            </a:fld>
            <a:endParaRPr lang="en-IN"/>
          </a:p>
        </p:txBody>
      </p:sp>
    </p:spTree>
    <p:extLst>
      <p:ext uri="{BB962C8B-B14F-4D97-AF65-F5344CB8AC3E}">
        <p14:creationId xmlns:p14="http://schemas.microsoft.com/office/powerpoint/2010/main" val="3724338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99</a:t>
            </a:fld>
            <a:endParaRPr lang="en-IN"/>
          </a:p>
        </p:txBody>
      </p:sp>
    </p:spTree>
    <p:extLst>
      <p:ext uri="{BB962C8B-B14F-4D97-AF65-F5344CB8AC3E}">
        <p14:creationId xmlns:p14="http://schemas.microsoft.com/office/powerpoint/2010/main" val="2254808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100</a:t>
            </a:fld>
            <a:endParaRPr lang="en-IN"/>
          </a:p>
        </p:txBody>
      </p:sp>
    </p:spTree>
    <p:extLst>
      <p:ext uri="{BB962C8B-B14F-4D97-AF65-F5344CB8AC3E}">
        <p14:creationId xmlns:p14="http://schemas.microsoft.com/office/powerpoint/2010/main" val="3669756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101</a:t>
            </a:fld>
            <a:endParaRPr lang="en-IN"/>
          </a:p>
        </p:txBody>
      </p:sp>
    </p:spTree>
    <p:extLst>
      <p:ext uri="{BB962C8B-B14F-4D97-AF65-F5344CB8AC3E}">
        <p14:creationId xmlns:p14="http://schemas.microsoft.com/office/powerpoint/2010/main" val="3172124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102</a:t>
            </a:fld>
            <a:endParaRPr lang="en-IN"/>
          </a:p>
        </p:txBody>
      </p:sp>
    </p:spTree>
    <p:extLst>
      <p:ext uri="{BB962C8B-B14F-4D97-AF65-F5344CB8AC3E}">
        <p14:creationId xmlns:p14="http://schemas.microsoft.com/office/powerpoint/2010/main" val="23654380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103</a:t>
            </a:fld>
            <a:endParaRPr lang="en-IN"/>
          </a:p>
        </p:txBody>
      </p:sp>
    </p:spTree>
    <p:extLst>
      <p:ext uri="{BB962C8B-B14F-4D97-AF65-F5344CB8AC3E}">
        <p14:creationId xmlns:p14="http://schemas.microsoft.com/office/powerpoint/2010/main" val="597363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104</a:t>
            </a:fld>
            <a:endParaRPr lang="en-IN"/>
          </a:p>
        </p:txBody>
      </p:sp>
    </p:spTree>
    <p:extLst>
      <p:ext uri="{BB962C8B-B14F-4D97-AF65-F5344CB8AC3E}">
        <p14:creationId xmlns:p14="http://schemas.microsoft.com/office/powerpoint/2010/main" val="15852345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105</a:t>
            </a:fld>
            <a:endParaRPr lang="en-IN"/>
          </a:p>
        </p:txBody>
      </p:sp>
    </p:spTree>
    <p:extLst>
      <p:ext uri="{BB962C8B-B14F-4D97-AF65-F5344CB8AC3E}">
        <p14:creationId xmlns:p14="http://schemas.microsoft.com/office/powerpoint/2010/main" val="3608715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106</a:t>
            </a:fld>
            <a:endParaRPr lang="en-IN"/>
          </a:p>
        </p:txBody>
      </p:sp>
    </p:spTree>
    <p:extLst>
      <p:ext uri="{BB962C8B-B14F-4D97-AF65-F5344CB8AC3E}">
        <p14:creationId xmlns:p14="http://schemas.microsoft.com/office/powerpoint/2010/main" val="1444373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107</a:t>
            </a:fld>
            <a:endParaRPr lang="en-IN"/>
          </a:p>
        </p:txBody>
      </p:sp>
    </p:spTree>
    <p:extLst>
      <p:ext uri="{BB962C8B-B14F-4D97-AF65-F5344CB8AC3E}">
        <p14:creationId xmlns:p14="http://schemas.microsoft.com/office/powerpoint/2010/main" val="61735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63</a:t>
            </a:fld>
            <a:endParaRPr lang="en-IN"/>
          </a:p>
        </p:txBody>
      </p:sp>
    </p:spTree>
    <p:extLst>
      <p:ext uri="{BB962C8B-B14F-4D97-AF65-F5344CB8AC3E}">
        <p14:creationId xmlns:p14="http://schemas.microsoft.com/office/powerpoint/2010/main" val="1369519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108</a:t>
            </a:fld>
            <a:endParaRPr lang="en-IN"/>
          </a:p>
        </p:txBody>
      </p:sp>
    </p:spTree>
    <p:extLst>
      <p:ext uri="{BB962C8B-B14F-4D97-AF65-F5344CB8AC3E}">
        <p14:creationId xmlns:p14="http://schemas.microsoft.com/office/powerpoint/2010/main" val="634900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109</a:t>
            </a:fld>
            <a:endParaRPr lang="en-IN"/>
          </a:p>
        </p:txBody>
      </p:sp>
    </p:spTree>
    <p:extLst>
      <p:ext uri="{BB962C8B-B14F-4D97-AF65-F5344CB8AC3E}">
        <p14:creationId xmlns:p14="http://schemas.microsoft.com/office/powerpoint/2010/main" val="3765085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110</a:t>
            </a:fld>
            <a:endParaRPr lang="en-IN"/>
          </a:p>
        </p:txBody>
      </p:sp>
    </p:spTree>
    <p:extLst>
      <p:ext uri="{BB962C8B-B14F-4D97-AF65-F5344CB8AC3E}">
        <p14:creationId xmlns:p14="http://schemas.microsoft.com/office/powerpoint/2010/main" val="36411623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111</a:t>
            </a:fld>
            <a:endParaRPr lang="en-IN"/>
          </a:p>
        </p:txBody>
      </p:sp>
    </p:spTree>
    <p:extLst>
      <p:ext uri="{BB962C8B-B14F-4D97-AF65-F5344CB8AC3E}">
        <p14:creationId xmlns:p14="http://schemas.microsoft.com/office/powerpoint/2010/main" val="3569373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112</a:t>
            </a:fld>
            <a:endParaRPr lang="en-IN"/>
          </a:p>
        </p:txBody>
      </p:sp>
    </p:spTree>
    <p:extLst>
      <p:ext uri="{BB962C8B-B14F-4D97-AF65-F5344CB8AC3E}">
        <p14:creationId xmlns:p14="http://schemas.microsoft.com/office/powerpoint/2010/main" val="37022645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113</a:t>
            </a:fld>
            <a:endParaRPr lang="en-IN"/>
          </a:p>
        </p:txBody>
      </p:sp>
    </p:spTree>
    <p:extLst>
      <p:ext uri="{BB962C8B-B14F-4D97-AF65-F5344CB8AC3E}">
        <p14:creationId xmlns:p14="http://schemas.microsoft.com/office/powerpoint/2010/main" val="1558358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114</a:t>
            </a:fld>
            <a:endParaRPr lang="en-IN"/>
          </a:p>
        </p:txBody>
      </p:sp>
    </p:spTree>
    <p:extLst>
      <p:ext uri="{BB962C8B-B14F-4D97-AF65-F5344CB8AC3E}">
        <p14:creationId xmlns:p14="http://schemas.microsoft.com/office/powerpoint/2010/main" val="34172569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115</a:t>
            </a:fld>
            <a:endParaRPr lang="en-IN"/>
          </a:p>
        </p:txBody>
      </p:sp>
    </p:spTree>
    <p:extLst>
      <p:ext uri="{BB962C8B-B14F-4D97-AF65-F5344CB8AC3E}">
        <p14:creationId xmlns:p14="http://schemas.microsoft.com/office/powerpoint/2010/main" val="1071082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116</a:t>
            </a:fld>
            <a:endParaRPr lang="en-IN"/>
          </a:p>
        </p:txBody>
      </p:sp>
    </p:spTree>
    <p:extLst>
      <p:ext uri="{BB962C8B-B14F-4D97-AF65-F5344CB8AC3E}">
        <p14:creationId xmlns:p14="http://schemas.microsoft.com/office/powerpoint/2010/main" val="15616407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117</a:t>
            </a:fld>
            <a:endParaRPr lang="en-IN"/>
          </a:p>
        </p:txBody>
      </p:sp>
    </p:spTree>
    <p:extLst>
      <p:ext uri="{BB962C8B-B14F-4D97-AF65-F5344CB8AC3E}">
        <p14:creationId xmlns:p14="http://schemas.microsoft.com/office/powerpoint/2010/main" val="3390353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64</a:t>
            </a:fld>
            <a:endParaRPr lang="en-IN"/>
          </a:p>
        </p:txBody>
      </p:sp>
    </p:spTree>
    <p:extLst>
      <p:ext uri="{BB962C8B-B14F-4D97-AF65-F5344CB8AC3E}">
        <p14:creationId xmlns:p14="http://schemas.microsoft.com/office/powerpoint/2010/main" val="1052526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118</a:t>
            </a:fld>
            <a:endParaRPr lang="en-IN"/>
          </a:p>
        </p:txBody>
      </p:sp>
    </p:spTree>
    <p:extLst>
      <p:ext uri="{BB962C8B-B14F-4D97-AF65-F5344CB8AC3E}">
        <p14:creationId xmlns:p14="http://schemas.microsoft.com/office/powerpoint/2010/main" val="29503033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119</a:t>
            </a:fld>
            <a:endParaRPr lang="en-IN"/>
          </a:p>
        </p:txBody>
      </p:sp>
    </p:spTree>
    <p:extLst>
      <p:ext uri="{BB962C8B-B14F-4D97-AF65-F5344CB8AC3E}">
        <p14:creationId xmlns:p14="http://schemas.microsoft.com/office/powerpoint/2010/main" val="35990479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120</a:t>
            </a:fld>
            <a:endParaRPr lang="en-IN"/>
          </a:p>
        </p:txBody>
      </p:sp>
    </p:spTree>
    <p:extLst>
      <p:ext uri="{BB962C8B-B14F-4D97-AF65-F5344CB8AC3E}">
        <p14:creationId xmlns:p14="http://schemas.microsoft.com/office/powerpoint/2010/main" val="35474235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121</a:t>
            </a:fld>
            <a:endParaRPr lang="en-IN"/>
          </a:p>
        </p:txBody>
      </p:sp>
    </p:spTree>
    <p:extLst>
      <p:ext uri="{BB962C8B-B14F-4D97-AF65-F5344CB8AC3E}">
        <p14:creationId xmlns:p14="http://schemas.microsoft.com/office/powerpoint/2010/main" val="19078421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122</a:t>
            </a:fld>
            <a:endParaRPr lang="en-IN"/>
          </a:p>
        </p:txBody>
      </p:sp>
    </p:spTree>
    <p:extLst>
      <p:ext uri="{BB962C8B-B14F-4D97-AF65-F5344CB8AC3E}">
        <p14:creationId xmlns:p14="http://schemas.microsoft.com/office/powerpoint/2010/main" val="6732331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123</a:t>
            </a:fld>
            <a:endParaRPr lang="en-IN"/>
          </a:p>
        </p:txBody>
      </p:sp>
    </p:spTree>
    <p:extLst>
      <p:ext uri="{BB962C8B-B14F-4D97-AF65-F5344CB8AC3E}">
        <p14:creationId xmlns:p14="http://schemas.microsoft.com/office/powerpoint/2010/main" val="34964038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124</a:t>
            </a:fld>
            <a:endParaRPr lang="en-IN"/>
          </a:p>
        </p:txBody>
      </p:sp>
    </p:spTree>
    <p:extLst>
      <p:ext uri="{BB962C8B-B14F-4D97-AF65-F5344CB8AC3E}">
        <p14:creationId xmlns:p14="http://schemas.microsoft.com/office/powerpoint/2010/main" val="25797675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125</a:t>
            </a:fld>
            <a:endParaRPr lang="en-IN"/>
          </a:p>
        </p:txBody>
      </p:sp>
    </p:spTree>
    <p:extLst>
      <p:ext uri="{BB962C8B-B14F-4D97-AF65-F5344CB8AC3E}">
        <p14:creationId xmlns:p14="http://schemas.microsoft.com/office/powerpoint/2010/main" val="2843955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126</a:t>
            </a:fld>
            <a:endParaRPr lang="en-IN"/>
          </a:p>
        </p:txBody>
      </p:sp>
    </p:spTree>
    <p:extLst>
      <p:ext uri="{BB962C8B-B14F-4D97-AF65-F5344CB8AC3E}">
        <p14:creationId xmlns:p14="http://schemas.microsoft.com/office/powerpoint/2010/main" val="13910279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127</a:t>
            </a:fld>
            <a:endParaRPr lang="en-IN"/>
          </a:p>
        </p:txBody>
      </p:sp>
    </p:spTree>
    <p:extLst>
      <p:ext uri="{BB962C8B-B14F-4D97-AF65-F5344CB8AC3E}">
        <p14:creationId xmlns:p14="http://schemas.microsoft.com/office/powerpoint/2010/main" val="3526730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65</a:t>
            </a:fld>
            <a:endParaRPr lang="en-IN"/>
          </a:p>
        </p:txBody>
      </p:sp>
    </p:spTree>
    <p:extLst>
      <p:ext uri="{BB962C8B-B14F-4D97-AF65-F5344CB8AC3E}">
        <p14:creationId xmlns:p14="http://schemas.microsoft.com/office/powerpoint/2010/main" val="20313089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128</a:t>
            </a:fld>
            <a:endParaRPr lang="en-IN"/>
          </a:p>
        </p:txBody>
      </p:sp>
    </p:spTree>
    <p:extLst>
      <p:ext uri="{BB962C8B-B14F-4D97-AF65-F5344CB8AC3E}">
        <p14:creationId xmlns:p14="http://schemas.microsoft.com/office/powerpoint/2010/main" val="2152389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129</a:t>
            </a:fld>
            <a:endParaRPr lang="en-IN"/>
          </a:p>
        </p:txBody>
      </p:sp>
    </p:spTree>
    <p:extLst>
      <p:ext uri="{BB962C8B-B14F-4D97-AF65-F5344CB8AC3E}">
        <p14:creationId xmlns:p14="http://schemas.microsoft.com/office/powerpoint/2010/main" val="40026373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130</a:t>
            </a:fld>
            <a:endParaRPr lang="en-IN"/>
          </a:p>
        </p:txBody>
      </p:sp>
    </p:spTree>
    <p:extLst>
      <p:ext uri="{BB962C8B-B14F-4D97-AF65-F5344CB8AC3E}">
        <p14:creationId xmlns:p14="http://schemas.microsoft.com/office/powerpoint/2010/main" val="2837657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131</a:t>
            </a:fld>
            <a:endParaRPr lang="en-IN"/>
          </a:p>
        </p:txBody>
      </p:sp>
    </p:spTree>
    <p:extLst>
      <p:ext uri="{BB962C8B-B14F-4D97-AF65-F5344CB8AC3E}">
        <p14:creationId xmlns:p14="http://schemas.microsoft.com/office/powerpoint/2010/main" val="13663686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132</a:t>
            </a:fld>
            <a:endParaRPr lang="en-IN"/>
          </a:p>
        </p:txBody>
      </p:sp>
    </p:spTree>
    <p:extLst>
      <p:ext uri="{BB962C8B-B14F-4D97-AF65-F5344CB8AC3E}">
        <p14:creationId xmlns:p14="http://schemas.microsoft.com/office/powerpoint/2010/main" val="1937824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133</a:t>
            </a:fld>
            <a:endParaRPr lang="en-IN"/>
          </a:p>
        </p:txBody>
      </p:sp>
    </p:spTree>
    <p:extLst>
      <p:ext uri="{BB962C8B-B14F-4D97-AF65-F5344CB8AC3E}">
        <p14:creationId xmlns:p14="http://schemas.microsoft.com/office/powerpoint/2010/main" val="8255965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134</a:t>
            </a:fld>
            <a:endParaRPr lang="en-IN"/>
          </a:p>
        </p:txBody>
      </p:sp>
    </p:spTree>
    <p:extLst>
      <p:ext uri="{BB962C8B-B14F-4D97-AF65-F5344CB8AC3E}">
        <p14:creationId xmlns:p14="http://schemas.microsoft.com/office/powerpoint/2010/main" val="29562110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135</a:t>
            </a:fld>
            <a:endParaRPr lang="en-IN"/>
          </a:p>
        </p:txBody>
      </p:sp>
    </p:spTree>
    <p:extLst>
      <p:ext uri="{BB962C8B-B14F-4D97-AF65-F5344CB8AC3E}">
        <p14:creationId xmlns:p14="http://schemas.microsoft.com/office/powerpoint/2010/main" val="36489520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136</a:t>
            </a:fld>
            <a:endParaRPr lang="en-IN"/>
          </a:p>
        </p:txBody>
      </p:sp>
    </p:spTree>
    <p:extLst>
      <p:ext uri="{BB962C8B-B14F-4D97-AF65-F5344CB8AC3E}">
        <p14:creationId xmlns:p14="http://schemas.microsoft.com/office/powerpoint/2010/main" val="34307006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137</a:t>
            </a:fld>
            <a:endParaRPr lang="en-IN"/>
          </a:p>
        </p:txBody>
      </p:sp>
    </p:spTree>
    <p:extLst>
      <p:ext uri="{BB962C8B-B14F-4D97-AF65-F5344CB8AC3E}">
        <p14:creationId xmlns:p14="http://schemas.microsoft.com/office/powerpoint/2010/main" val="251363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66</a:t>
            </a:fld>
            <a:endParaRPr lang="en-IN"/>
          </a:p>
        </p:txBody>
      </p:sp>
    </p:spTree>
    <p:extLst>
      <p:ext uri="{BB962C8B-B14F-4D97-AF65-F5344CB8AC3E}">
        <p14:creationId xmlns:p14="http://schemas.microsoft.com/office/powerpoint/2010/main" val="11651876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138</a:t>
            </a:fld>
            <a:endParaRPr lang="en-IN"/>
          </a:p>
        </p:txBody>
      </p:sp>
    </p:spTree>
    <p:extLst>
      <p:ext uri="{BB962C8B-B14F-4D97-AF65-F5344CB8AC3E}">
        <p14:creationId xmlns:p14="http://schemas.microsoft.com/office/powerpoint/2010/main" val="22991023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139</a:t>
            </a:fld>
            <a:endParaRPr lang="en-IN"/>
          </a:p>
        </p:txBody>
      </p:sp>
    </p:spTree>
    <p:extLst>
      <p:ext uri="{BB962C8B-B14F-4D97-AF65-F5344CB8AC3E}">
        <p14:creationId xmlns:p14="http://schemas.microsoft.com/office/powerpoint/2010/main" val="24582285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140</a:t>
            </a:fld>
            <a:endParaRPr lang="en-IN"/>
          </a:p>
        </p:txBody>
      </p:sp>
    </p:spTree>
    <p:extLst>
      <p:ext uri="{BB962C8B-B14F-4D97-AF65-F5344CB8AC3E}">
        <p14:creationId xmlns:p14="http://schemas.microsoft.com/office/powerpoint/2010/main" val="17998202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141</a:t>
            </a:fld>
            <a:endParaRPr lang="en-IN"/>
          </a:p>
        </p:txBody>
      </p:sp>
    </p:spTree>
    <p:extLst>
      <p:ext uri="{BB962C8B-B14F-4D97-AF65-F5344CB8AC3E}">
        <p14:creationId xmlns:p14="http://schemas.microsoft.com/office/powerpoint/2010/main" val="13844149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142</a:t>
            </a:fld>
            <a:endParaRPr lang="en-IN"/>
          </a:p>
        </p:txBody>
      </p:sp>
    </p:spTree>
    <p:extLst>
      <p:ext uri="{BB962C8B-B14F-4D97-AF65-F5344CB8AC3E}">
        <p14:creationId xmlns:p14="http://schemas.microsoft.com/office/powerpoint/2010/main" val="2714829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143</a:t>
            </a:fld>
            <a:endParaRPr lang="en-IN"/>
          </a:p>
        </p:txBody>
      </p:sp>
    </p:spTree>
    <p:extLst>
      <p:ext uri="{BB962C8B-B14F-4D97-AF65-F5344CB8AC3E}">
        <p14:creationId xmlns:p14="http://schemas.microsoft.com/office/powerpoint/2010/main" val="3942763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144</a:t>
            </a:fld>
            <a:endParaRPr lang="en-IN"/>
          </a:p>
        </p:txBody>
      </p:sp>
    </p:spTree>
    <p:extLst>
      <p:ext uri="{BB962C8B-B14F-4D97-AF65-F5344CB8AC3E}">
        <p14:creationId xmlns:p14="http://schemas.microsoft.com/office/powerpoint/2010/main" val="30006400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145</a:t>
            </a:fld>
            <a:endParaRPr lang="en-IN"/>
          </a:p>
        </p:txBody>
      </p:sp>
    </p:spTree>
    <p:extLst>
      <p:ext uri="{BB962C8B-B14F-4D97-AF65-F5344CB8AC3E}">
        <p14:creationId xmlns:p14="http://schemas.microsoft.com/office/powerpoint/2010/main" val="23619098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146</a:t>
            </a:fld>
            <a:endParaRPr lang="en-IN"/>
          </a:p>
        </p:txBody>
      </p:sp>
    </p:spTree>
    <p:extLst>
      <p:ext uri="{BB962C8B-B14F-4D97-AF65-F5344CB8AC3E}">
        <p14:creationId xmlns:p14="http://schemas.microsoft.com/office/powerpoint/2010/main" val="7495694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147</a:t>
            </a:fld>
            <a:endParaRPr lang="en-IN"/>
          </a:p>
        </p:txBody>
      </p:sp>
    </p:spTree>
    <p:extLst>
      <p:ext uri="{BB962C8B-B14F-4D97-AF65-F5344CB8AC3E}">
        <p14:creationId xmlns:p14="http://schemas.microsoft.com/office/powerpoint/2010/main" val="3848654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67</a:t>
            </a:fld>
            <a:endParaRPr lang="en-IN"/>
          </a:p>
        </p:txBody>
      </p:sp>
    </p:spTree>
    <p:extLst>
      <p:ext uri="{BB962C8B-B14F-4D97-AF65-F5344CB8AC3E}">
        <p14:creationId xmlns:p14="http://schemas.microsoft.com/office/powerpoint/2010/main" val="33514206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148</a:t>
            </a:fld>
            <a:endParaRPr lang="en-IN"/>
          </a:p>
        </p:txBody>
      </p:sp>
    </p:spTree>
    <p:extLst>
      <p:ext uri="{BB962C8B-B14F-4D97-AF65-F5344CB8AC3E}">
        <p14:creationId xmlns:p14="http://schemas.microsoft.com/office/powerpoint/2010/main" val="33718372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149</a:t>
            </a:fld>
            <a:endParaRPr lang="en-IN"/>
          </a:p>
        </p:txBody>
      </p:sp>
    </p:spTree>
    <p:extLst>
      <p:ext uri="{BB962C8B-B14F-4D97-AF65-F5344CB8AC3E}">
        <p14:creationId xmlns:p14="http://schemas.microsoft.com/office/powerpoint/2010/main" val="378945002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150</a:t>
            </a:fld>
            <a:endParaRPr lang="en-IN"/>
          </a:p>
        </p:txBody>
      </p:sp>
    </p:spTree>
    <p:extLst>
      <p:ext uri="{BB962C8B-B14F-4D97-AF65-F5344CB8AC3E}">
        <p14:creationId xmlns:p14="http://schemas.microsoft.com/office/powerpoint/2010/main" val="40771917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151</a:t>
            </a:fld>
            <a:endParaRPr lang="en-IN"/>
          </a:p>
        </p:txBody>
      </p:sp>
    </p:spTree>
    <p:extLst>
      <p:ext uri="{BB962C8B-B14F-4D97-AF65-F5344CB8AC3E}">
        <p14:creationId xmlns:p14="http://schemas.microsoft.com/office/powerpoint/2010/main" val="14498388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152</a:t>
            </a:fld>
            <a:endParaRPr lang="en-IN"/>
          </a:p>
        </p:txBody>
      </p:sp>
    </p:spTree>
    <p:extLst>
      <p:ext uri="{BB962C8B-B14F-4D97-AF65-F5344CB8AC3E}">
        <p14:creationId xmlns:p14="http://schemas.microsoft.com/office/powerpoint/2010/main" val="320429553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153</a:t>
            </a:fld>
            <a:endParaRPr lang="en-IN"/>
          </a:p>
        </p:txBody>
      </p:sp>
    </p:spTree>
    <p:extLst>
      <p:ext uri="{BB962C8B-B14F-4D97-AF65-F5344CB8AC3E}">
        <p14:creationId xmlns:p14="http://schemas.microsoft.com/office/powerpoint/2010/main" val="379717724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154</a:t>
            </a:fld>
            <a:endParaRPr lang="en-IN"/>
          </a:p>
        </p:txBody>
      </p:sp>
    </p:spTree>
    <p:extLst>
      <p:ext uri="{BB962C8B-B14F-4D97-AF65-F5344CB8AC3E}">
        <p14:creationId xmlns:p14="http://schemas.microsoft.com/office/powerpoint/2010/main" val="17944655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155</a:t>
            </a:fld>
            <a:endParaRPr lang="en-IN"/>
          </a:p>
        </p:txBody>
      </p:sp>
    </p:spTree>
    <p:extLst>
      <p:ext uri="{BB962C8B-B14F-4D97-AF65-F5344CB8AC3E}">
        <p14:creationId xmlns:p14="http://schemas.microsoft.com/office/powerpoint/2010/main" val="25725552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156</a:t>
            </a:fld>
            <a:endParaRPr lang="en-IN"/>
          </a:p>
        </p:txBody>
      </p:sp>
    </p:spTree>
    <p:extLst>
      <p:ext uri="{BB962C8B-B14F-4D97-AF65-F5344CB8AC3E}">
        <p14:creationId xmlns:p14="http://schemas.microsoft.com/office/powerpoint/2010/main" val="42361003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139E999-497C-47B7-8F6B-F0FFF46FB104}" type="slidenum">
              <a:rPr lang="en-IN" smtClean="0"/>
              <a:t>157</a:t>
            </a:fld>
            <a:endParaRPr lang="en-IN"/>
          </a:p>
        </p:txBody>
      </p:sp>
    </p:spTree>
    <p:extLst>
      <p:ext uri="{BB962C8B-B14F-4D97-AF65-F5344CB8AC3E}">
        <p14:creationId xmlns:p14="http://schemas.microsoft.com/office/powerpoint/2010/main" val="3548378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73361" y="3438588"/>
            <a:ext cx="14341276" cy="863600"/>
          </a:xfrm>
          <a:prstGeom prst="rect">
            <a:avLst/>
          </a:prstGeom>
        </p:spPr>
        <p:txBody>
          <a:bodyPr wrap="square" lIns="0" tIns="0" rIns="0" bIns="0">
            <a:spAutoFit/>
          </a:bodyPr>
          <a:lstStyle>
            <a:lvl1pPr>
              <a:defRPr sz="5500" b="0" i="0">
                <a:solidFill>
                  <a:schemeClr val="bg1"/>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336AC7"/>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50" b="0"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50" b="0" i="0">
                <a:solidFill>
                  <a:schemeClr val="bg1"/>
                </a:solidFill>
                <a:latin typeface="Arial"/>
                <a:cs typeface="Arial"/>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FACF32"/>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2846131" y="1079795"/>
            <a:ext cx="6980485" cy="7305674"/>
          </a:xfrm>
          <a:prstGeom prst="rect">
            <a:avLst/>
          </a:prstGeom>
        </p:spPr>
      </p:pic>
      <p:pic>
        <p:nvPicPr>
          <p:cNvPr id="18" name="bg object 18"/>
          <p:cNvPicPr/>
          <p:nvPr/>
        </p:nvPicPr>
        <p:blipFill>
          <a:blip r:embed="rId3" cstate="print"/>
          <a:stretch>
            <a:fillRect/>
          </a:stretch>
        </p:blipFill>
        <p:spPr>
          <a:xfrm>
            <a:off x="5803011" y="2729656"/>
            <a:ext cx="11763374" cy="6924674"/>
          </a:xfrm>
          <a:prstGeom prst="rect">
            <a:avLst/>
          </a:prstGeom>
        </p:spPr>
      </p:pic>
      <p:sp>
        <p:nvSpPr>
          <p:cNvPr id="19" name="bg object 19"/>
          <p:cNvSpPr/>
          <p:nvPr/>
        </p:nvSpPr>
        <p:spPr>
          <a:xfrm>
            <a:off x="6055997" y="2985962"/>
            <a:ext cx="11125200" cy="6238875"/>
          </a:xfrm>
          <a:custGeom>
            <a:avLst/>
            <a:gdLst/>
            <a:ahLst/>
            <a:cxnLst/>
            <a:rect l="l" t="t" r="r" b="b"/>
            <a:pathLst>
              <a:path w="11125200" h="6238875">
                <a:moveTo>
                  <a:pt x="11125199" y="6238874"/>
                </a:moveTo>
                <a:lnTo>
                  <a:pt x="0" y="6238874"/>
                </a:lnTo>
                <a:lnTo>
                  <a:pt x="0" y="0"/>
                </a:lnTo>
                <a:lnTo>
                  <a:pt x="11125199" y="0"/>
                </a:lnTo>
                <a:lnTo>
                  <a:pt x="11125199" y="6238874"/>
                </a:lnTo>
                <a:close/>
              </a:path>
            </a:pathLst>
          </a:custGeom>
          <a:solidFill>
            <a:srgbClr val="FACF32"/>
          </a:solidFill>
        </p:spPr>
        <p:txBody>
          <a:bodyPr wrap="square" lIns="0" tIns="0" rIns="0" bIns="0" rtlCol="0"/>
          <a:lstStyle/>
          <a:p>
            <a:endParaRPr/>
          </a:p>
        </p:txBody>
      </p:sp>
      <p:sp>
        <p:nvSpPr>
          <p:cNvPr id="20" name="bg object 20"/>
          <p:cNvSpPr/>
          <p:nvPr/>
        </p:nvSpPr>
        <p:spPr>
          <a:xfrm>
            <a:off x="6057899" y="4367307"/>
            <a:ext cx="11125200" cy="3409950"/>
          </a:xfrm>
          <a:custGeom>
            <a:avLst/>
            <a:gdLst/>
            <a:ahLst/>
            <a:cxnLst/>
            <a:rect l="l" t="t" r="r" b="b"/>
            <a:pathLst>
              <a:path w="11125200" h="3409950">
                <a:moveTo>
                  <a:pt x="11125199" y="3409949"/>
                </a:moveTo>
                <a:lnTo>
                  <a:pt x="0" y="3409949"/>
                </a:lnTo>
                <a:lnTo>
                  <a:pt x="0" y="0"/>
                </a:lnTo>
                <a:lnTo>
                  <a:pt x="11125199" y="0"/>
                </a:lnTo>
                <a:lnTo>
                  <a:pt x="11125199" y="3409949"/>
                </a:lnTo>
                <a:close/>
              </a:path>
            </a:pathLst>
          </a:custGeom>
          <a:solidFill>
            <a:srgbClr val="252525">
              <a:alpha val="16859"/>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50" b="0"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136695" y="990702"/>
            <a:ext cx="10014609" cy="707389"/>
          </a:xfrm>
          <a:prstGeom prst="rect">
            <a:avLst/>
          </a:prstGeom>
        </p:spPr>
        <p:txBody>
          <a:bodyPr wrap="square" lIns="0" tIns="0" rIns="0" bIns="0">
            <a:spAutoFit/>
          </a:bodyPr>
          <a:lstStyle>
            <a:lvl1pPr>
              <a:defRPr sz="4450" b="0" i="0">
                <a:solidFill>
                  <a:schemeClr val="bg1"/>
                </a:solidFill>
                <a:latin typeface="Arial"/>
                <a:cs typeface="Arial"/>
              </a:defRPr>
            </a:lvl1pPr>
          </a:lstStyle>
          <a:p>
            <a:endParaRPr/>
          </a:p>
        </p:txBody>
      </p:sp>
      <p:sp>
        <p:nvSpPr>
          <p:cNvPr id="3" name="Holder 3"/>
          <p:cNvSpPr>
            <a:spLocks noGrp="1"/>
          </p:cNvSpPr>
          <p:nvPr>
            <p:ph type="body" idx="1"/>
          </p:nvPr>
        </p:nvSpPr>
        <p:spPr>
          <a:xfrm>
            <a:off x="1016000" y="3914966"/>
            <a:ext cx="16256000" cy="31845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10/19/2021</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7.png"/></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7.png"/></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7.png"/></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7.png"/></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7.png"/></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7.png"/></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7.png"/></Relationships>
</file>

<file path=ppt/slides/_rels/slide1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7.png"/></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7.png"/></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7.png"/></Relationships>
</file>

<file path=ppt/slides/_rels/slide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7.png"/></Relationships>
</file>

<file path=ppt/slides/_rels/slide1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7.png"/></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7.png"/></Relationships>
</file>

<file path=ppt/slides/_rels/slide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7.png"/></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image" Target="../media/image7.png"/></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7.png"/></Relationships>
</file>

<file path=ppt/slides/_rels/slide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7.png"/></Relationships>
</file>

<file path=ppt/slides/_rels/slide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7.png"/></Relationships>
</file>

<file path=ppt/slides/_rels/slide1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7.png"/></Relationships>
</file>

<file path=ppt/slides/_rels/slide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7.png"/></Relationships>
</file>

<file path=ppt/slides/_rels/slide1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7.png"/></Relationships>
</file>

<file path=ppt/slides/_rels/slide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7.png"/></Relationships>
</file>

<file path=ppt/slides/_rels/slide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7.png"/></Relationships>
</file>

<file path=ppt/slides/_rels/slide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7.png"/></Relationships>
</file>

<file path=ppt/slides/_rels/slide1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7.png"/></Relationships>
</file>

<file path=ppt/slides/_rels/slide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7.png"/></Relationships>
</file>

<file path=ppt/slides/_rels/slide1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7.png"/></Relationships>
</file>

<file path=ppt/slides/_rels/slide1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7.png"/></Relationships>
</file>

<file path=ppt/slides/_rels/slide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7.png"/></Relationships>
</file>

<file path=ppt/slides/_rels/slide1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7.png"/></Relationships>
</file>

<file path=ppt/slides/_rels/slide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7.png"/></Relationships>
</file>

<file path=ppt/slides/_rels/slide1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7.png"/></Relationships>
</file>

<file path=ppt/slides/_rels/slide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7.png"/></Relationships>
</file>

<file path=ppt/slides/_rels/slide1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7.png"/></Relationships>
</file>

<file path=ppt/slides/_rels/slide1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7.png"/></Relationships>
</file>

<file path=ppt/slides/_rels/slide1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7.png"/></Relationships>
</file>

<file path=ppt/slides/_rels/slide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7.png"/></Relationships>
</file>

<file path=ppt/slides/_rels/slide1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4.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7.png"/></Relationships>
</file>

<file path=ppt/slides/_rels/slide1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7.png"/></Relationships>
</file>

<file path=ppt/slides/_rels/slide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7.png"/></Relationships>
</file>

<file path=ppt/slides/_rels/slide1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7.png"/></Relationships>
</file>

<file path=ppt/slides/_rels/slide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7.png"/></Relationships>
</file>

<file path=ppt/slides/_rels/slide1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7.png"/></Relationships>
</file>

<file path=ppt/slides/_rels/slide1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7.png"/></Relationships>
</file>

<file path=ppt/slides/_rels/slide1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7.png"/></Relationships>
</file>

<file path=ppt/slides/_rels/slide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7.png"/></Relationships>
</file>

<file path=ppt/slides/_rels/slide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5.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7.png"/></Relationships>
</file>

<file path=ppt/slides/_rels/slide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7.png"/></Relationships>
</file>

<file path=ppt/slides/_rels/slide1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7.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7.png"/></Relationships>
</file>

<file path=ppt/slides/_rels/slide1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7.png"/></Relationships>
</file>

<file path=ppt/slides/_rels/slide1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9.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7.png"/></Relationships>
</file>

<file path=ppt/slides/_rels/slide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7.png"/></Relationships>
</file>

<file path=ppt/slides/_rels/slide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7.png"/></Relationships>
</file>

<file path=ppt/slides/_rels/slide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7.png"/></Relationships>
</file>

<file path=ppt/slides/_rels/slide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4.xml"/><Relationship Id="rId1" Type="http://schemas.openxmlformats.org/officeDocument/2006/relationships/slideLayout" Target="../slideLayouts/slideLayout2.xml"/><Relationship Id="rId5" Type="http://schemas.openxmlformats.org/officeDocument/2006/relationships/image" Target="../media/image169.png"/><Relationship Id="rId4" Type="http://schemas.openxmlformats.org/officeDocument/2006/relationships/image" Target="../media/image7.png"/></Relationships>
</file>

<file path=ppt/slides/_rels/slide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5.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7.png"/></Relationships>
</file>

<file path=ppt/slides/_rels/slide1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7.png"/></Relationships>
</file>

<file path=ppt/slides/_rels/slide1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7.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7.png"/></Relationships>
</file>

<file path=ppt/slides/_rels/slide1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8.xml"/><Relationship Id="rId1" Type="http://schemas.openxmlformats.org/officeDocument/2006/relationships/slideLayout" Target="../slideLayouts/slideLayout2.xml"/><Relationship Id="rId5" Type="http://schemas.openxmlformats.org/officeDocument/2006/relationships/image" Target="../media/image173.png"/><Relationship Id="rId4" Type="http://schemas.openxmlformats.org/officeDocument/2006/relationships/image" Target="../media/image7.png"/></Relationships>
</file>

<file path=ppt/slides/_rels/slide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7.png"/></Relationships>
</file>

<file path=ppt/slides/_rels/slide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7.png"/></Relationships>
</file>

<file path=ppt/slides/_rels/slide1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2.xml"/><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7.png"/></Relationships>
</file>

<file path=ppt/slides/_rels/slide2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3.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7.png"/></Relationships>
</file>

<file path=ppt/slides/_rels/slide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7.png"/></Relationships>
</file>

<file path=ppt/slides/_rels/slide2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7.png"/></Relationships>
</file>

<file path=ppt/slides/_rels/slide2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7.png"/></Relationships>
</file>

<file path=ppt/slides/_rels/slide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7.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7.png"/></Relationships>
</file>

<file path=ppt/slides/_rels/slide2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7.png"/></Relationships>
</file>

<file path=ppt/slides/_rels/slide2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7.png"/></Relationships>
</file>

<file path=ppt/slides/_rels/slide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7.png"/></Relationships>
</file>

<file path=ppt/slides/_rels/slide2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7.png"/></Relationships>
</file>

<file path=ppt/slides/_rels/slide2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7.png"/></Relationships>
</file>

<file path=ppt/slides/_rels/slide2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5.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7.png"/></Relationships>
</file>

<file path=ppt/slides/_rels/slide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6.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7.png"/></Relationships>
</file>

<file path=ppt/slides/_rels/slide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7.png"/></Relationships>
</file>

<file path=ppt/slides/_rels/slide2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8.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7.png"/></Relationships>
</file>

<file path=ppt/slides/_rels/slide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9.xml"/><Relationship Id="rId1" Type="http://schemas.openxmlformats.org/officeDocument/2006/relationships/slideLayout" Target="../slideLayouts/slideLayout2.xml"/><Relationship Id="rId5" Type="http://schemas.openxmlformats.org/officeDocument/2006/relationships/image" Target="../media/image192.png"/><Relationship Id="rId4" Type="http://schemas.openxmlformats.org/officeDocument/2006/relationships/image" Target="../media/image7.png"/></Relationships>
</file>

<file path=ppt/slides/_rels/slide2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0.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7.png"/></Relationships>
</file>

<file path=ppt/slides/_rels/slide2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7.png"/></Relationships>
</file>

<file path=ppt/slides/_rels/slide2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196.png"/><Relationship Id="rId4" Type="http://schemas.openxmlformats.org/officeDocument/2006/relationships/image" Target="../media/image7.png"/></Relationships>
</file>

<file path=ppt/slides/_rels/slide2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5.xml"/><Relationship Id="rId1" Type="http://schemas.openxmlformats.org/officeDocument/2006/relationships/slideLayout" Target="../slideLayouts/slideLayout2.xml"/><Relationship Id="rId5" Type="http://schemas.openxmlformats.org/officeDocument/2006/relationships/image" Target="../media/image197.png"/><Relationship Id="rId4" Type="http://schemas.openxmlformats.org/officeDocument/2006/relationships/image" Target="../media/image7.png"/></Relationships>
</file>

<file path=ppt/slides/_rels/slide2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6.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7.png"/></Relationships>
</file>

<file path=ppt/slides/_rels/slide2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7.xml"/><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7.png"/></Relationships>
</file>

<file path=ppt/slides/_rels/slide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8.xml"/><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7.png"/></Relationships>
</file>

<file path=ppt/slides/_rels/slide2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9.xml"/><Relationship Id="rId1" Type="http://schemas.openxmlformats.org/officeDocument/2006/relationships/slideLayout" Target="../slideLayouts/slideLayout2.xml"/><Relationship Id="rId5" Type="http://schemas.openxmlformats.org/officeDocument/2006/relationships/image" Target="../media/image201.png"/><Relationship Id="rId4" Type="http://schemas.openxmlformats.org/officeDocument/2006/relationships/image" Target="../media/image7.png"/></Relationships>
</file>

<file path=ppt/slides/_rels/slide2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0.xml"/><Relationship Id="rId1" Type="http://schemas.openxmlformats.org/officeDocument/2006/relationships/slideLayout" Target="../slideLayouts/slideLayout2.xml"/><Relationship Id="rId5" Type="http://schemas.openxmlformats.org/officeDocument/2006/relationships/image" Target="../media/image202.png"/><Relationship Id="rId4" Type="http://schemas.openxmlformats.org/officeDocument/2006/relationships/image" Target="../media/image7.png"/></Relationships>
</file>

<file path=ppt/slides/_rels/slide2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2.xml"/><Relationship Id="rId1" Type="http://schemas.openxmlformats.org/officeDocument/2006/relationships/slideLayout" Target="../slideLayouts/slideLayout2.xml"/><Relationship Id="rId5" Type="http://schemas.openxmlformats.org/officeDocument/2006/relationships/image" Target="../media/image205.png"/><Relationship Id="rId4" Type="http://schemas.openxmlformats.org/officeDocument/2006/relationships/image" Target="../media/image7.png"/></Relationships>
</file>

<file path=ppt/slides/_rels/slide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3.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7.png"/></Relationships>
</file>

<file path=ppt/slides/_rels/slide2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4.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7.png"/></Relationships>
</file>

<file path=ppt/slides/_rels/slide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5.xml"/><Relationship Id="rId1" Type="http://schemas.openxmlformats.org/officeDocument/2006/relationships/slideLayout" Target="../slideLayouts/slideLayout2.xml"/><Relationship Id="rId5" Type="http://schemas.openxmlformats.org/officeDocument/2006/relationships/image" Target="../media/image208.png"/><Relationship Id="rId4" Type="http://schemas.openxmlformats.org/officeDocument/2006/relationships/image" Target="../media/image7.png"/></Relationships>
</file>

<file path=ppt/slides/_rels/slide2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6.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7.png"/></Relationships>
</file>

<file path=ppt/slides/_rels/slide2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7.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7.png"/></Relationships>
</file>

<file path=ppt/slides/_rels/slide2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8.xml"/><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7.png"/></Relationships>
</file>

<file path=ppt/slides/_rels/slide2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9.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7.png"/></Relationships>
</file>

<file path=ppt/slides/_rels/slide2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0.xml"/><Relationship Id="rId1" Type="http://schemas.openxmlformats.org/officeDocument/2006/relationships/slideLayout" Target="../slideLayouts/slideLayout2.xml"/><Relationship Id="rId5" Type="http://schemas.openxmlformats.org/officeDocument/2006/relationships/image" Target="../media/image213.png"/><Relationship Id="rId4" Type="http://schemas.openxmlformats.org/officeDocument/2006/relationships/image" Target="../media/image7.png"/></Relationships>
</file>

<file path=ppt/slides/_rels/slide2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1.xml"/><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2.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7.png"/></Relationships>
</file>

<file path=ppt/slides/_rels/slide2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3.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7.png"/></Relationships>
</file>

<file path=ppt/slides/_rels/slide2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5.xml"/><Relationship Id="rId1" Type="http://schemas.openxmlformats.org/officeDocument/2006/relationships/slideLayout" Target="../slideLayouts/slideLayout2.xml"/><Relationship Id="rId5" Type="http://schemas.openxmlformats.org/officeDocument/2006/relationships/image" Target="../media/image217.png"/><Relationship Id="rId4" Type="http://schemas.openxmlformats.org/officeDocument/2006/relationships/image" Target="../media/image7.png"/></Relationships>
</file>

<file path=ppt/slides/_rels/slide2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6.xml"/><Relationship Id="rId1"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7.png"/></Relationships>
</file>

<file path=ppt/slides/_rels/slide2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8.xml"/><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7.png"/></Relationships>
</file>

<file path=ppt/slides/_rels/slide2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9.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7.png"/></Relationships>
</file>

<file path=ppt/slides/_rels/slide2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0.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7.png"/></Relationships>
</file>

<file path=ppt/slides/_rels/slide2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2.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7.png"/></Relationships>
</file>

<file path=ppt/slides/_rels/slide2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3.xml"/><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7.png"/></Relationships>
</file>

<file path=ppt/slides/_rels/slide2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4.xml"/><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7.png"/></Relationships>
</file>

<file path=ppt/slides/_rels/slide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5.xml"/><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7.png"/></Relationships>
</file>

<file path=ppt/slides/_rels/slide2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7.xml"/><Relationship Id="rId1" Type="http://schemas.openxmlformats.org/officeDocument/2006/relationships/slideLayout" Target="../slideLayouts/slideLayout2.xml"/><Relationship Id="rId5" Type="http://schemas.openxmlformats.org/officeDocument/2006/relationships/image" Target="../media/image225.png"/><Relationship Id="rId4" Type="http://schemas.openxmlformats.org/officeDocument/2006/relationships/image" Target="../media/image7.png"/></Relationships>
</file>

<file path=ppt/slides/_rels/slide2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8.xml"/><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7.png"/></Relationships>
</file>

<file path=ppt/slides/_rels/slide2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9.xml"/><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7.png"/></Relationships>
</file>

<file path=ppt/slides/_rels/slide2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0.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7.png"/></Relationships>
</file>

<file path=ppt/slides/_rels/slide2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1.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2.xml"/><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7.png"/></Relationships>
</file>

<file path=ppt/slides/_rels/slide2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3.xml"/><Relationship Id="rId1" Type="http://schemas.openxmlformats.org/officeDocument/2006/relationships/slideLayout" Target="../slideLayouts/slideLayout2.xml"/><Relationship Id="rId5" Type="http://schemas.openxmlformats.org/officeDocument/2006/relationships/image" Target="../media/image231.png"/><Relationship Id="rId4" Type="http://schemas.openxmlformats.org/officeDocument/2006/relationships/image" Target="../media/image7.png"/></Relationships>
</file>

<file path=ppt/slides/_rels/slide2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4.xml"/><Relationship Id="rId1"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7.png"/></Relationships>
</file>

<file path=ppt/slides/_rels/slide2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5.xml"/><Relationship Id="rId1" Type="http://schemas.openxmlformats.org/officeDocument/2006/relationships/slideLayout" Target="../slideLayouts/slideLayout2.xml"/><Relationship Id="rId5" Type="http://schemas.openxmlformats.org/officeDocument/2006/relationships/image" Target="../media/image233.png"/><Relationship Id="rId4" Type="http://schemas.openxmlformats.org/officeDocument/2006/relationships/image" Target="../media/image7.png"/></Relationships>
</file>

<file path=ppt/slides/_rels/slide2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6.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7.png"/></Relationships>
</file>

<file path=ppt/slides/_rels/slide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7.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7.png"/></Relationships>
</file>

<file path=ppt/slides/_rels/slide2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8.xml"/><Relationship Id="rId1"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7.png"/></Relationships>
</file>

<file path=ppt/slides/_rels/slide2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9.xml"/><Relationship Id="rId1" Type="http://schemas.openxmlformats.org/officeDocument/2006/relationships/slideLayout" Target="../slideLayouts/slideLayout2.xml"/><Relationship Id="rId5" Type="http://schemas.openxmlformats.org/officeDocument/2006/relationships/image" Target="../media/image237.png"/><Relationship Id="rId4" Type="http://schemas.openxmlformats.org/officeDocument/2006/relationships/image" Target="../media/image7.png"/></Relationships>
</file>

<file path=ppt/slides/_rels/slide2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0.xml"/><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7.png"/></Relationships>
</file>

<file path=ppt/slides/_rels/slide2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1.xml"/><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2.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7.png"/></Relationships>
</file>

<file path=ppt/slides/_rels/slide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3.xml"/><Relationship Id="rId1" Type="http://schemas.openxmlformats.org/officeDocument/2006/relationships/slideLayout" Target="../slideLayouts/slideLayout2.xml"/><Relationship Id="rId5" Type="http://schemas.openxmlformats.org/officeDocument/2006/relationships/image" Target="../media/image241.png"/><Relationship Id="rId4" Type="http://schemas.openxmlformats.org/officeDocument/2006/relationships/image" Target="../media/image7.png"/></Relationships>
</file>

<file path=ppt/slides/_rels/slide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4.xml"/><Relationship Id="rId1" Type="http://schemas.openxmlformats.org/officeDocument/2006/relationships/slideLayout" Target="../slideLayouts/slideLayout2.xml"/><Relationship Id="rId5" Type="http://schemas.openxmlformats.org/officeDocument/2006/relationships/image" Target="../media/image242.png"/><Relationship Id="rId4" Type="http://schemas.openxmlformats.org/officeDocument/2006/relationships/image" Target="../media/image7.png"/></Relationships>
</file>

<file path=ppt/slides/_rels/slide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5.xml"/><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7.png"/></Relationships>
</file>

<file path=ppt/slides/_rels/slide2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6.xml"/><Relationship Id="rId1" Type="http://schemas.openxmlformats.org/officeDocument/2006/relationships/slideLayout" Target="../slideLayouts/slideLayout2.xml"/><Relationship Id="rId5" Type="http://schemas.openxmlformats.org/officeDocument/2006/relationships/image" Target="../media/image244.png"/><Relationship Id="rId4" Type="http://schemas.openxmlformats.org/officeDocument/2006/relationships/image" Target="../media/image7.png"/></Relationships>
</file>

<file path=ppt/slides/_rels/slide2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7.xml"/><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7.png"/></Relationships>
</file>

<file path=ppt/slides/_rels/slide2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8.xml"/><Relationship Id="rId1" Type="http://schemas.openxmlformats.org/officeDocument/2006/relationships/slideLayout" Target="../slideLayouts/slideLayout2.xml"/><Relationship Id="rId5" Type="http://schemas.openxmlformats.org/officeDocument/2006/relationships/image" Target="../media/image246.png"/><Relationship Id="rId4" Type="http://schemas.openxmlformats.org/officeDocument/2006/relationships/image" Target="../media/image7.png"/></Relationships>
</file>

<file path=ppt/slides/_rels/slide2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9.xml"/><Relationship Id="rId1" Type="http://schemas.openxmlformats.org/officeDocument/2006/relationships/slideLayout" Target="../slideLayouts/slideLayout2.xml"/><Relationship Id="rId5" Type="http://schemas.openxmlformats.org/officeDocument/2006/relationships/image" Target="../media/image247.png"/><Relationship Id="rId4" Type="http://schemas.openxmlformats.org/officeDocument/2006/relationships/image" Target="../media/image7.png"/></Relationships>
</file>

<file path=ppt/slides/_rels/slide2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0.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7.png"/></Relationships>
</file>

<file path=ppt/slides/_rels/slide2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1.xml"/><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2.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7.png"/></Relationships>
</file>

<file path=ppt/slides/_rels/slide2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3.xml"/><Relationship Id="rId1" Type="http://schemas.openxmlformats.org/officeDocument/2006/relationships/slideLayout" Target="../slideLayouts/slideLayout2.xml"/><Relationship Id="rId5" Type="http://schemas.openxmlformats.org/officeDocument/2006/relationships/image" Target="../media/image251.png"/><Relationship Id="rId4" Type="http://schemas.openxmlformats.org/officeDocument/2006/relationships/image" Target="../media/image7.png"/></Relationships>
</file>

<file path=ppt/slides/_rels/slide2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4.xml"/><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7.png"/></Relationships>
</file>

<file path=ppt/slides/_rels/slide2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5.xml"/><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7.png"/></Relationships>
</file>

<file path=ppt/slides/_rels/slide2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6.xml"/><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7.png"/></Relationships>
</file>

<file path=ppt/slides/_rels/slide2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7.png"/></Relationships>
</file>

<file path=ppt/slides/_rels/slide2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8.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7.png"/></Relationships>
</file>

<file path=ppt/slides/_rels/slide2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9.xml"/><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7.png"/></Relationships>
</file>

<file path=ppt/slides/_rels/slide2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7.png"/></Relationships>
</file>

<file path=ppt/slides/_rels/slide2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1.xml"/><Relationship Id="rId1" Type="http://schemas.openxmlformats.org/officeDocument/2006/relationships/slideLayout" Target="../slideLayouts/slideLayout2.xml"/><Relationship Id="rId5" Type="http://schemas.openxmlformats.org/officeDocument/2006/relationships/image" Target="../media/image25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3.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7.png"/></Relationships>
</file>

<file path=ppt/slides/_rels/slide2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6.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7.png"/></Relationships>
</file>

<file path=ppt/slides/_rels/slide2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7.png"/></Relationships>
</file>

<file path=ppt/slides/_rels/slide2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8.xml"/><Relationship Id="rId1" Type="http://schemas.openxmlformats.org/officeDocument/2006/relationships/slideLayout" Target="../slideLayouts/slideLayout2.xml"/><Relationship Id="rId5" Type="http://schemas.openxmlformats.org/officeDocument/2006/relationships/image" Target="../media/image261.png"/><Relationship Id="rId4" Type="http://schemas.openxmlformats.org/officeDocument/2006/relationships/image" Target="../media/image7.png"/></Relationships>
</file>

<file path=ppt/slides/_rels/slide2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9.xml"/><Relationship Id="rId1" Type="http://schemas.openxmlformats.org/officeDocument/2006/relationships/slideLayout" Target="../slideLayouts/slideLayout2.xml"/><Relationship Id="rId5" Type="http://schemas.openxmlformats.org/officeDocument/2006/relationships/image" Target="../media/image262.png"/><Relationship Id="rId4" Type="http://schemas.openxmlformats.org/officeDocument/2006/relationships/image" Target="../media/image7.png"/></Relationships>
</file>

<file path=ppt/slides/_rels/slide2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0.xml"/><Relationship Id="rId1" Type="http://schemas.openxmlformats.org/officeDocument/2006/relationships/slideLayout" Target="../slideLayouts/slideLayout2.xml"/><Relationship Id="rId5" Type="http://schemas.openxmlformats.org/officeDocument/2006/relationships/image" Target="../media/image262.png"/><Relationship Id="rId4" Type="http://schemas.openxmlformats.org/officeDocument/2006/relationships/image" Target="../media/image7.png"/></Relationships>
</file>

<file path=ppt/slides/_rels/slide2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1.xml"/><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2.xml"/><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7.png"/></Relationships>
</file>

<file path=ppt/slides/_rels/slide3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3.xml"/><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7.png"/></Relationships>
</file>

<file path=ppt/slides/_rels/slide3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4.xml"/><Relationship Id="rId1" Type="http://schemas.openxmlformats.org/officeDocument/2006/relationships/slideLayout" Target="../slideLayouts/slideLayout2.xml"/><Relationship Id="rId5" Type="http://schemas.openxmlformats.org/officeDocument/2006/relationships/image" Target="../media/image266.png"/><Relationship Id="rId4" Type="http://schemas.openxmlformats.org/officeDocument/2006/relationships/image" Target="../media/image7.png"/></Relationships>
</file>

<file path=ppt/slides/_rels/slide3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5.xml"/><Relationship Id="rId1" Type="http://schemas.openxmlformats.org/officeDocument/2006/relationships/slideLayout" Target="../slideLayouts/slideLayout2.xml"/><Relationship Id="rId5" Type="http://schemas.openxmlformats.org/officeDocument/2006/relationships/image" Target="../media/image267.png"/><Relationship Id="rId4" Type="http://schemas.openxmlformats.org/officeDocument/2006/relationships/image" Target="../media/image7.png"/></Relationships>
</file>

<file path=ppt/slides/_rels/slide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6.xml"/><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7.png"/></Relationships>
</file>

<file path=ppt/slides/_rels/slide3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7.xml"/><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7.png"/></Relationships>
</file>

<file path=ppt/slides/_rels/slide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8.xml"/><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7.png"/></Relationships>
</file>

<file path=ppt/slides/_rels/slide3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9.xml"/><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7.png"/></Relationships>
</file>

<file path=ppt/slides/_rels/slide3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0.xml"/><Relationship Id="rId1" Type="http://schemas.openxmlformats.org/officeDocument/2006/relationships/slideLayout" Target="../slideLayouts/slideLayout2.xml"/><Relationship Id="rId5" Type="http://schemas.openxmlformats.org/officeDocument/2006/relationships/image" Target="../media/image271.png"/><Relationship Id="rId4" Type="http://schemas.openxmlformats.org/officeDocument/2006/relationships/image" Target="../media/image7.png"/></Relationships>
</file>

<file path=ppt/slides/_rels/slide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1.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2.xml"/><Relationship Id="rId1" Type="http://schemas.openxmlformats.org/officeDocument/2006/relationships/slideLayout" Target="../slideLayouts/slideLayout2.xml"/><Relationship Id="rId5" Type="http://schemas.openxmlformats.org/officeDocument/2006/relationships/image" Target="../media/image273.png"/><Relationship Id="rId4" Type="http://schemas.openxmlformats.org/officeDocument/2006/relationships/image" Target="../media/image7.png"/></Relationships>
</file>

<file path=ppt/slides/_rels/slide3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3.xml"/><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7.png"/></Relationships>
</file>

<file path=ppt/slides/_rels/slide3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5.xml"/><Relationship Id="rId1"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image" Target="../media/image7.png"/></Relationships>
</file>

<file path=ppt/slides/_rels/slide3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6.xml"/><Relationship Id="rId1" Type="http://schemas.openxmlformats.org/officeDocument/2006/relationships/slideLayout" Target="../slideLayouts/slideLayout2.xml"/><Relationship Id="rId5" Type="http://schemas.openxmlformats.org/officeDocument/2006/relationships/image" Target="../media/image276.png"/><Relationship Id="rId4" Type="http://schemas.openxmlformats.org/officeDocument/2006/relationships/image" Target="../media/image7.png"/></Relationships>
</file>

<file path=ppt/slides/_rels/slide3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7.xml"/><Relationship Id="rId1" Type="http://schemas.openxmlformats.org/officeDocument/2006/relationships/slideLayout" Target="../slideLayouts/slideLayout2.xml"/><Relationship Id="rId5" Type="http://schemas.openxmlformats.org/officeDocument/2006/relationships/image" Target="../media/image277.png"/><Relationship Id="rId4" Type="http://schemas.openxmlformats.org/officeDocument/2006/relationships/image" Target="../media/image7.png"/></Relationships>
</file>

<file path=ppt/slides/_rels/slide3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8.xml"/><Relationship Id="rId1" Type="http://schemas.openxmlformats.org/officeDocument/2006/relationships/slideLayout" Target="../slideLayouts/slideLayout2.xml"/><Relationship Id="rId5" Type="http://schemas.openxmlformats.org/officeDocument/2006/relationships/image" Target="../media/image278.png"/><Relationship Id="rId4" Type="http://schemas.openxmlformats.org/officeDocument/2006/relationships/image" Target="../media/image7.png"/></Relationships>
</file>

<file path=ppt/slides/_rels/slide3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9.xml"/><Relationship Id="rId1" Type="http://schemas.openxmlformats.org/officeDocument/2006/relationships/slideLayout" Target="../slideLayouts/slideLayout2.xml"/><Relationship Id="rId5" Type="http://schemas.openxmlformats.org/officeDocument/2006/relationships/image" Target="../media/image279.png"/><Relationship Id="rId4" Type="http://schemas.openxmlformats.org/officeDocument/2006/relationships/image" Target="../media/image7.png"/></Relationships>
</file>

<file path=ppt/slides/_rels/slide3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0.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7.png"/></Relationships>
</file>

<file path=ppt/slides/_rels/slide3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2.xml"/><Relationship Id="rId1" Type="http://schemas.openxmlformats.org/officeDocument/2006/relationships/slideLayout" Target="../slideLayouts/slideLayout2.xml"/><Relationship Id="rId5" Type="http://schemas.openxmlformats.org/officeDocument/2006/relationships/image" Target="../media/image281.png"/><Relationship Id="rId4" Type="http://schemas.openxmlformats.org/officeDocument/2006/relationships/image" Target="../media/image7.png"/></Relationships>
</file>

<file path=ppt/slides/_rels/slide3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3.xml"/><Relationship Id="rId1" Type="http://schemas.openxmlformats.org/officeDocument/2006/relationships/slideLayout" Target="../slideLayouts/slideLayout2.xml"/><Relationship Id="rId5" Type="http://schemas.openxmlformats.org/officeDocument/2006/relationships/image" Target="../media/image282.png"/><Relationship Id="rId4" Type="http://schemas.openxmlformats.org/officeDocument/2006/relationships/image" Target="../media/image7.png"/></Relationships>
</file>

<file path=ppt/slides/_rels/slide3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4.xml"/><Relationship Id="rId1" Type="http://schemas.openxmlformats.org/officeDocument/2006/relationships/slideLayout" Target="../slideLayouts/slideLayout2.xml"/><Relationship Id="rId5" Type="http://schemas.openxmlformats.org/officeDocument/2006/relationships/image" Target="../media/image283.png"/><Relationship Id="rId4" Type="http://schemas.openxmlformats.org/officeDocument/2006/relationships/image" Target="../media/image7.png"/></Relationships>
</file>

<file path=ppt/slides/_rels/slide3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5.xml"/><Relationship Id="rId1" Type="http://schemas.openxmlformats.org/officeDocument/2006/relationships/slideLayout" Target="../slideLayouts/slideLayout2.xml"/><Relationship Id="rId5" Type="http://schemas.openxmlformats.org/officeDocument/2006/relationships/image" Target="../media/image284.png"/><Relationship Id="rId4" Type="http://schemas.openxmlformats.org/officeDocument/2006/relationships/image" Target="../media/image7.png"/></Relationships>
</file>

<file path=ppt/slides/_rels/slide3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8.xml"/><Relationship Id="rId1" Type="http://schemas.openxmlformats.org/officeDocument/2006/relationships/slideLayout" Target="../slideLayouts/slideLayout2.xml"/><Relationship Id="rId5" Type="http://schemas.openxmlformats.org/officeDocument/2006/relationships/image" Target="../media/image285.png"/><Relationship Id="rId4" Type="http://schemas.openxmlformats.org/officeDocument/2006/relationships/image" Target="../media/image7.png"/></Relationships>
</file>

<file path=ppt/slides/_rels/slide3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9.xml"/><Relationship Id="rId1" Type="http://schemas.openxmlformats.org/officeDocument/2006/relationships/slideLayout" Target="../slideLayouts/slideLayout2.xml"/><Relationship Id="rId5" Type="http://schemas.openxmlformats.org/officeDocument/2006/relationships/image" Target="../media/image286.png"/><Relationship Id="rId4" Type="http://schemas.openxmlformats.org/officeDocument/2006/relationships/image" Target="../media/image7.png"/></Relationships>
</file>

<file path=ppt/slides/_rels/slide3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png"/></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44600" y="485371"/>
            <a:ext cx="14679294" cy="8928100"/>
            <a:chOff x="1244600" y="512666"/>
            <a:chExt cx="14679294" cy="8928100"/>
          </a:xfrm>
        </p:grpSpPr>
        <p:pic>
          <p:nvPicPr>
            <p:cNvPr id="3" name="object 3"/>
            <p:cNvPicPr/>
            <p:nvPr/>
          </p:nvPicPr>
          <p:blipFill>
            <a:blip r:embed="rId2" cstate="print"/>
            <a:stretch>
              <a:fillRect/>
            </a:stretch>
          </p:blipFill>
          <p:spPr>
            <a:xfrm>
              <a:off x="9322825" y="512666"/>
              <a:ext cx="6600823" cy="6905624"/>
            </a:xfrm>
            <a:prstGeom prst="rect">
              <a:avLst/>
            </a:prstGeom>
          </p:spPr>
        </p:pic>
        <p:pic>
          <p:nvPicPr>
            <p:cNvPr id="4" name="object 4"/>
            <p:cNvPicPr/>
            <p:nvPr/>
          </p:nvPicPr>
          <p:blipFill>
            <a:blip r:embed="rId3" cstate="print"/>
            <a:stretch>
              <a:fillRect/>
            </a:stretch>
          </p:blipFill>
          <p:spPr>
            <a:xfrm>
              <a:off x="1244600" y="2515900"/>
              <a:ext cx="11763374" cy="6924674"/>
            </a:xfrm>
            <a:prstGeom prst="rect">
              <a:avLst/>
            </a:prstGeom>
          </p:spPr>
        </p:pic>
        <p:sp>
          <p:nvSpPr>
            <p:cNvPr id="5" name="object 5"/>
            <p:cNvSpPr/>
            <p:nvPr/>
          </p:nvSpPr>
          <p:spPr>
            <a:xfrm>
              <a:off x="1497586" y="2772204"/>
              <a:ext cx="11125200" cy="6238875"/>
            </a:xfrm>
            <a:custGeom>
              <a:avLst/>
              <a:gdLst/>
              <a:ahLst/>
              <a:cxnLst/>
              <a:rect l="l" t="t" r="r" b="b"/>
              <a:pathLst>
                <a:path w="11125200" h="6238875">
                  <a:moveTo>
                    <a:pt x="11125199" y="6238874"/>
                  </a:moveTo>
                  <a:lnTo>
                    <a:pt x="0" y="6238874"/>
                  </a:lnTo>
                  <a:lnTo>
                    <a:pt x="0" y="0"/>
                  </a:lnTo>
                  <a:lnTo>
                    <a:pt x="11125199" y="0"/>
                  </a:lnTo>
                  <a:lnTo>
                    <a:pt x="11125199" y="6238874"/>
                  </a:lnTo>
                  <a:close/>
                </a:path>
              </a:pathLst>
            </a:custGeom>
            <a:solidFill>
              <a:srgbClr val="336AC7"/>
            </a:solidFill>
          </p:spPr>
          <p:txBody>
            <a:bodyPr wrap="square" lIns="0" tIns="0" rIns="0" bIns="0" rtlCol="0"/>
            <a:lstStyle/>
            <a:p>
              <a:endParaRPr/>
            </a:p>
          </p:txBody>
        </p:sp>
        <p:sp>
          <p:nvSpPr>
            <p:cNvPr id="6" name="object 6"/>
            <p:cNvSpPr/>
            <p:nvPr/>
          </p:nvSpPr>
          <p:spPr>
            <a:xfrm>
              <a:off x="1499488" y="4153550"/>
              <a:ext cx="11125200" cy="3409950"/>
            </a:xfrm>
            <a:custGeom>
              <a:avLst/>
              <a:gdLst/>
              <a:ahLst/>
              <a:cxnLst/>
              <a:rect l="l" t="t" r="r" b="b"/>
              <a:pathLst>
                <a:path w="11125200" h="3409950">
                  <a:moveTo>
                    <a:pt x="11125199" y="3409949"/>
                  </a:moveTo>
                  <a:lnTo>
                    <a:pt x="0" y="3409949"/>
                  </a:lnTo>
                  <a:lnTo>
                    <a:pt x="0" y="0"/>
                  </a:lnTo>
                  <a:lnTo>
                    <a:pt x="11125199" y="0"/>
                  </a:lnTo>
                  <a:lnTo>
                    <a:pt x="11125199" y="3409949"/>
                  </a:lnTo>
                  <a:close/>
                </a:path>
              </a:pathLst>
            </a:custGeom>
            <a:solidFill>
              <a:srgbClr val="252525">
                <a:alpha val="35688"/>
              </a:srgbClr>
            </a:solidFill>
          </p:spPr>
          <p:txBody>
            <a:bodyPr wrap="square" lIns="0" tIns="0" rIns="0" bIns="0" rtlCol="0"/>
            <a:lstStyle/>
            <a:p>
              <a:endParaRPr/>
            </a:p>
          </p:txBody>
        </p:sp>
      </p:grpSp>
      <p:sp>
        <p:nvSpPr>
          <p:cNvPr id="7" name="object 7"/>
          <p:cNvSpPr txBox="1"/>
          <p:nvPr/>
        </p:nvSpPr>
        <p:spPr>
          <a:xfrm>
            <a:off x="2833594" y="4641075"/>
            <a:ext cx="7794625" cy="2183290"/>
          </a:xfrm>
          <a:prstGeom prst="rect">
            <a:avLst/>
          </a:prstGeom>
        </p:spPr>
        <p:txBody>
          <a:bodyPr vert="horz" wrap="square" lIns="0" tIns="12700" rIns="0" bIns="0" rtlCol="0">
            <a:spAutoFit/>
          </a:bodyPr>
          <a:lstStyle/>
          <a:p>
            <a:pPr marL="12700" marR="5080" algn="ctr">
              <a:lnSpc>
                <a:spcPct val="107400"/>
              </a:lnSpc>
              <a:spcBef>
                <a:spcPts val="100"/>
              </a:spcBef>
            </a:pPr>
            <a:r>
              <a:rPr lang="en-US" sz="13800" spc="600" dirty="0">
                <a:solidFill>
                  <a:srgbClr val="FFFFFF"/>
                </a:solidFill>
                <a:latin typeface="Arial Rounded MT Bold" panose="020F0704030504030204" pitchFamily="34" charset="0"/>
                <a:cs typeface="Arial" panose="020B0604020202020204" pitchFamily="34" charset="0"/>
              </a:rPr>
              <a:t>Python</a:t>
            </a:r>
            <a:endParaRPr sz="13800" dirty="0">
              <a:latin typeface="Arial Rounded MT Bold" panose="020F0704030504030204" pitchFamily="34" charset="0"/>
              <a:cs typeface="Arial" panose="020B0604020202020204" pitchFamily="34" charset="0"/>
            </a:endParaRPr>
          </a:p>
        </p:txBody>
      </p:sp>
      <p:grpSp>
        <p:nvGrpSpPr>
          <p:cNvPr id="10" name="object 10"/>
          <p:cNvGrpSpPr/>
          <p:nvPr/>
        </p:nvGrpSpPr>
        <p:grpSpPr>
          <a:xfrm>
            <a:off x="8289601" y="1839920"/>
            <a:ext cx="5276850" cy="6556375"/>
            <a:chOff x="8289601" y="1839920"/>
            <a:chExt cx="5276850" cy="6556375"/>
          </a:xfrm>
        </p:grpSpPr>
        <p:pic>
          <p:nvPicPr>
            <p:cNvPr id="11" name="object 11"/>
            <p:cNvPicPr/>
            <p:nvPr/>
          </p:nvPicPr>
          <p:blipFill>
            <a:blip r:embed="rId4" cstate="print"/>
            <a:stretch>
              <a:fillRect/>
            </a:stretch>
          </p:blipFill>
          <p:spPr>
            <a:xfrm>
              <a:off x="12013376" y="7262519"/>
              <a:ext cx="1552574" cy="1133474"/>
            </a:xfrm>
            <a:prstGeom prst="rect">
              <a:avLst/>
            </a:prstGeom>
          </p:spPr>
        </p:pic>
        <p:pic>
          <p:nvPicPr>
            <p:cNvPr id="12" name="object 12"/>
            <p:cNvPicPr/>
            <p:nvPr/>
          </p:nvPicPr>
          <p:blipFill>
            <a:blip r:embed="rId5" cstate="print"/>
            <a:stretch>
              <a:fillRect/>
            </a:stretch>
          </p:blipFill>
          <p:spPr>
            <a:xfrm>
              <a:off x="8289601" y="1839920"/>
              <a:ext cx="1428749" cy="1352549"/>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000" fill="hold"/>
                                        <p:tgtEl>
                                          <p:spTgt spid="7"/>
                                        </p:tgtEl>
                                        <p:attrNameLst>
                                          <p:attrName>ppt_w</p:attrName>
                                        </p:attrNameLst>
                                      </p:cBhvr>
                                      <p:tavLst>
                                        <p:tav tm="0">
                                          <p:val>
                                            <p:fltVal val="0"/>
                                          </p:val>
                                        </p:tav>
                                        <p:tav tm="100000">
                                          <p:val>
                                            <p:strVal val="#ppt_w"/>
                                          </p:val>
                                        </p:tav>
                                      </p:tavLst>
                                    </p:anim>
                                    <p:anim calcmode="lin" valueType="num">
                                      <p:cBhvr>
                                        <p:cTn id="13" dur="2000" fill="hold"/>
                                        <p:tgtEl>
                                          <p:spTgt spid="7"/>
                                        </p:tgtEl>
                                        <p:attrNameLst>
                                          <p:attrName>ppt_h</p:attrName>
                                        </p:attrNameLst>
                                      </p:cBhvr>
                                      <p:tavLst>
                                        <p:tav tm="0">
                                          <p:val>
                                            <p:fltVal val="0"/>
                                          </p:val>
                                        </p:tav>
                                        <p:tav tm="100000">
                                          <p:val>
                                            <p:strVal val="#ppt_h"/>
                                          </p:val>
                                        </p:tav>
                                      </p:tavLst>
                                    </p:anim>
                                    <p:animEffect transition="in" filter="fade">
                                      <p:cBhvr>
                                        <p:cTn id="14" dur="20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000" fill="hold"/>
                                        <p:tgtEl>
                                          <p:spTgt spid="10"/>
                                        </p:tgtEl>
                                        <p:attrNameLst>
                                          <p:attrName>ppt_w</p:attrName>
                                        </p:attrNameLst>
                                      </p:cBhvr>
                                      <p:tavLst>
                                        <p:tav tm="0">
                                          <p:val>
                                            <p:fltVal val="0"/>
                                          </p:val>
                                        </p:tav>
                                        <p:tav tm="100000">
                                          <p:val>
                                            <p:strVal val="#ppt_w"/>
                                          </p:val>
                                        </p:tav>
                                      </p:tavLst>
                                    </p:anim>
                                    <p:anim calcmode="lin" valueType="num">
                                      <p:cBhvr>
                                        <p:cTn id="18" dur="2000" fill="hold"/>
                                        <p:tgtEl>
                                          <p:spTgt spid="10"/>
                                        </p:tgtEl>
                                        <p:attrNameLst>
                                          <p:attrName>ppt_h</p:attrName>
                                        </p:attrNameLst>
                                      </p:cBhvr>
                                      <p:tavLst>
                                        <p:tav tm="0">
                                          <p:val>
                                            <p:fltVal val="0"/>
                                          </p:val>
                                        </p:tav>
                                        <p:tav tm="100000">
                                          <p:val>
                                            <p:strVal val="#ppt_h"/>
                                          </p:val>
                                        </p:tav>
                                      </p:tavLst>
                                    </p:anim>
                                    <p:animEffect transition="in" filter="fade">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4572000" y="709812"/>
            <a:ext cx="12877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Exercise</a:t>
            </a:r>
          </a:p>
        </p:txBody>
      </p:sp>
      <p:sp>
        <p:nvSpPr>
          <p:cNvPr id="7" name="object 2"/>
          <p:cNvSpPr txBox="1">
            <a:spLocks/>
          </p:cNvSpPr>
          <p:nvPr/>
        </p:nvSpPr>
        <p:spPr>
          <a:xfrm>
            <a:off x="1821994" y="2911175"/>
            <a:ext cx="11760279" cy="1690847"/>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1. What is the correct syntax to assign a "</a:t>
            </a:r>
            <a:r>
              <a:rPr lang="en-US" sz="3600" kern="0" dirty="0" err="1">
                <a:latin typeface="Arial Rounded MT Bold" panose="020F0704030504030204" pitchFamily="34" charset="0"/>
                <a:cs typeface="Lucida Sans Unicode"/>
              </a:rPr>
              <a:t>init</a:t>
            </a:r>
            <a:r>
              <a:rPr lang="en-US" sz="3600" kern="0" dirty="0">
                <a:latin typeface="Arial Rounded MT Bold" panose="020F0704030504030204" pitchFamily="34" charset="0"/>
                <a:cs typeface="Lucida Sans Unicode"/>
              </a:rPr>
              <a:t>" function to a class?</a:t>
            </a:r>
          </a:p>
          <a:p>
            <a:pPr marL="12700">
              <a:spcBef>
                <a:spcPts val="125"/>
              </a:spcBef>
            </a:pPr>
            <a:endParaRPr lang="en-US" sz="3600" kern="0" dirty="0">
              <a:latin typeface="Arial Rounded MT Bold" panose="020F0704030504030204" pitchFamily="34" charset="0"/>
              <a:cs typeface="Lucida Sans Unicode"/>
            </a:endParaRPr>
          </a:p>
        </p:txBody>
      </p:sp>
      <p:pic>
        <p:nvPicPr>
          <p:cNvPr id="3" name="Picture 2"/>
          <p:cNvPicPr>
            <a:picLocks noChangeAspect="1"/>
          </p:cNvPicPr>
          <p:nvPr/>
        </p:nvPicPr>
        <p:blipFill>
          <a:blip r:embed="rId4"/>
          <a:stretch>
            <a:fillRect/>
          </a:stretch>
        </p:blipFill>
        <p:spPr>
          <a:xfrm>
            <a:off x="1981200" y="4991100"/>
            <a:ext cx="11975820" cy="2743200"/>
          </a:xfrm>
          <a:prstGeom prst="rect">
            <a:avLst/>
          </a:prstGeom>
        </p:spPr>
      </p:pic>
    </p:spTree>
    <p:extLst>
      <p:ext uri="{BB962C8B-B14F-4D97-AF65-F5344CB8AC3E}">
        <p14:creationId xmlns:p14="http://schemas.microsoft.com/office/powerpoint/2010/main" val="41007846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Print the part of the string where there was a match.</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regular expression looks for any words that starts with an upper case "S":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0E495E5-BAD7-4697-AFC9-B6F430B76FFE}"/>
              </a:ext>
            </a:extLst>
          </p:cNvPr>
          <p:cNvPicPr>
            <a:picLocks noChangeAspect="1"/>
          </p:cNvPicPr>
          <p:nvPr/>
        </p:nvPicPr>
        <p:blipFill>
          <a:blip r:embed="rId5"/>
          <a:stretch>
            <a:fillRect/>
          </a:stretch>
        </p:blipFill>
        <p:spPr>
          <a:xfrm>
            <a:off x="914400" y="5673393"/>
            <a:ext cx="13349310" cy="2443204"/>
          </a:xfrm>
          <a:prstGeom prst="rect">
            <a:avLst/>
          </a:prstGeom>
        </p:spPr>
      </p:pic>
    </p:spTree>
    <p:extLst>
      <p:ext uri="{BB962C8B-B14F-4D97-AF65-F5344CB8AC3E}">
        <p14:creationId xmlns:p14="http://schemas.microsoft.com/office/powerpoint/2010/main" val="32382639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Print the part of the string where there was a match.</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regular expression looks for any words that starts with an upper case "S":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0E495E5-BAD7-4697-AFC9-B6F430B76FFE}"/>
              </a:ext>
            </a:extLst>
          </p:cNvPr>
          <p:cNvPicPr>
            <a:picLocks noChangeAspect="1"/>
          </p:cNvPicPr>
          <p:nvPr/>
        </p:nvPicPr>
        <p:blipFill>
          <a:blip r:embed="rId5"/>
          <a:stretch>
            <a:fillRect/>
          </a:stretch>
        </p:blipFill>
        <p:spPr>
          <a:xfrm>
            <a:off x="914400" y="5673393"/>
            <a:ext cx="13349310" cy="2443204"/>
          </a:xfrm>
          <a:prstGeom prst="rect">
            <a:avLst/>
          </a:prstGeom>
        </p:spPr>
      </p:pic>
      <p:sp>
        <p:nvSpPr>
          <p:cNvPr id="2" name="Rectangle 1">
            <a:extLst>
              <a:ext uri="{FF2B5EF4-FFF2-40B4-BE49-F238E27FC236}">
                <a16:creationId xmlns:a16="http://schemas.microsoft.com/office/drawing/2014/main" id="{05680581-D2AE-4CFE-B6F4-293EF80EF2FD}"/>
              </a:ext>
            </a:extLst>
          </p:cNvPr>
          <p:cNvSpPr>
            <a:spLocks noChangeArrowheads="1"/>
          </p:cNvSpPr>
          <p:nvPr/>
        </p:nvSpPr>
        <p:spPr bwMode="auto">
          <a:xfrm>
            <a:off x="895350" y="8826310"/>
            <a:ext cx="13368360" cy="89255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Verdana" panose="020B0604030504040204" pitchFamily="34" charset="0"/>
              </a:rPr>
              <a:t>Note:</a:t>
            </a:r>
            <a:r>
              <a:rPr kumimoji="0" lang="en-US" altLang="en-US" sz="2400" b="0" i="0" u="none" strike="noStrike" cap="none" normalizeH="0" baseline="0">
                <a:ln>
                  <a:noFill/>
                </a:ln>
                <a:solidFill>
                  <a:srgbClr val="000000"/>
                </a:solidFill>
                <a:effectLst/>
                <a:latin typeface="Verdana" panose="020B0604030504040204" pitchFamily="34" charset="0"/>
              </a:rPr>
              <a:t> If there is no match, the value </a:t>
            </a:r>
            <a:r>
              <a:rPr kumimoji="0" lang="en-US" altLang="en-US" sz="2400" b="0" i="0" u="none" strike="noStrike" cap="none" normalizeH="0" baseline="0">
                <a:ln>
                  <a:noFill/>
                </a:ln>
                <a:solidFill>
                  <a:srgbClr val="DC143C"/>
                </a:solidFill>
                <a:effectLst/>
                <a:latin typeface="Consolas" panose="020B0609020204030204" pitchFamily="49" charset="0"/>
              </a:rPr>
              <a:t>None</a:t>
            </a:r>
            <a:r>
              <a:rPr kumimoji="0" lang="en-US" altLang="en-US" sz="2400" b="0" i="0" u="none" strike="noStrike" cap="none" normalizeH="0" baseline="0">
                <a:ln>
                  <a:noFill/>
                </a:ln>
                <a:solidFill>
                  <a:srgbClr val="000000"/>
                </a:solidFill>
                <a:effectLst/>
                <a:latin typeface="Verdana" panose="020B0604030504040204" pitchFamily="34" charset="0"/>
              </a:rPr>
              <a:t> will be returned, instead of the Match Object.</a:t>
            </a:r>
            <a:r>
              <a:rPr kumimoji="0" lang="en-US" altLang="en-US" sz="2800" b="0" i="0" u="none" strike="noStrike" cap="none" normalizeH="0" baseline="0">
                <a:ln>
                  <a:noFill/>
                </a:ln>
                <a:solidFill>
                  <a:schemeClr val="tx1"/>
                </a:solidFill>
                <a:effectLst/>
              </a:rPr>
              <a:t> </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15329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14400" y="2781300"/>
            <a:ext cx="13722129" cy="6660157"/>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What is PIP?</a:t>
            </a:r>
          </a:p>
          <a:p>
            <a:r>
              <a:rPr lang="en-US" sz="3600" dirty="0">
                <a:solidFill>
                  <a:schemeClr val="bg1"/>
                </a:solidFill>
                <a:latin typeface="Arial Rounded MT Bold" panose="020F0704030504030204" pitchFamily="34" charset="0"/>
              </a:rPr>
              <a:t>PIP is a package manager for Python packages, or modules if you like.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What is a Package?</a:t>
            </a:r>
          </a:p>
          <a:p>
            <a:r>
              <a:rPr lang="en-US" sz="3600" dirty="0">
                <a:solidFill>
                  <a:schemeClr val="bg1"/>
                </a:solidFill>
                <a:latin typeface="Arial Rounded MT Bold" panose="020F0704030504030204" pitchFamily="34" charset="0"/>
              </a:rPr>
              <a:t>A package contains all the files you need for a module.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Modules are Python code libraries you can include in your project.</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81655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14400" y="2213733"/>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Check PIP version: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Check if PIP is Installed</a:t>
            </a:r>
          </a:p>
          <a:p>
            <a:r>
              <a:rPr lang="en-US" sz="3600" dirty="0">
                <a:solidFill>
                  <a:schemeClr val="bg1"/>
                </a:solidFill>
                <a:latin typeface="Arial Rounded MT Bold" panose="020F0704030504030204" pitchFamily="34" charset="0"/>
              </a:rPr>
              <a:t>Navigate your command line to the location of Python's script directory, and type the following:</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67BA669-0193-45BA-8113-AFB159CF0FB2}"/>
              </a:ext>
            </a:extLst>
          </p:cNvPr>
          <p:cNvPicPr>
            <a:picLocks noChangeAspect="1"/>
          </p:cNvPicPr>
          <p:nvPr/>
        </p:nvPicPr>
        <p:blipFill>
          <a:blip r:embed="rId5"/>
          <a:stretch>
            <a:fillRect/>
          </a:stretch>
        </p:blipFill>
        <p:spPr>
          <a:xfrm>
            <a:off x="914400" y="6154822"/>
            <a:ext cx="12611162" cy="738784"/>
          </a:xfrm>
          <a:prstGeom prst="rect">
            <a:avLst/>
          </a:prstGeom>
        </p:spPr>
      </p:pic>
    </p:spTree>
    <p:extLst>
      <p:ext uri="{BB962C8B-B14F-4D97-AF65-F5344CB8AC3E}">
        <p14:creationId xmlns:p14="http://schemas.microsoft.com/office/powerpoint/2010/main" val="38919413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14400" y="1893739"/>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Now you have downloaded and installed your first package!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Using a Package</a:t>
            </a:r>
          </a:p>
          <a:p>
            <a:r>
              <a:rPr lang="en-US" sz="3600" dirty="0">
                <a:solidFill>
                  <a:schemeClr val="bg1"/>
                </a:solidFill>
                <a:latin typeface="Arial Rounded MT Bold" panose="020F0704030504030204" pitchFamily="34" charset="0"/>
              </a:rPr>
              <a:t>Once the package is installed, it is ready to use.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Import the "</a:t>
            </a:r>
            <a:r>
              <a:rPr lang="en-US" sz="3600" dirty="0" err="1">
                <a:solidFill>
                  <a:schemeClr val="bg1"/>
                </a:solidFill>
                <a:latin typeface="Arial Rounded MT Bold" panose="020F0704030504030204" pitchFamily="34" charset="0"/>
              </a:rPr>
              <a:t>camelcase</a:t>
            </a:r>
            <a:r>
              <a:rPr lang="en-US" sz="3600" dirty="0">
                <a:solidFill>
                  <a:schemeClr val="bg1"/>
                </a:solidFill>
                <a:latin typeface="Arial Rounded MT Bold" panose="020F0704030504030204" pitchFamily="34" charset="0"/>
              </a:rPr>
              <a:t>" package into your project.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Import and use "</a:t>
            </a:r>
            <a:r>
              <a:rPr lang="en-US" sz="3600" dirty="0" err="1">
                <a:solidFill>
                  <a:schemeClr val="bg1"/>
                </a:solidFill>
                <a:latin typeface="Arial Rounded MT Bold" panose="020F0704030504030204" pitchFamily="34" charset="0"/>
              </a:rPr>
              <a:t>camelcase</a:t>
            </a:r>
            <a:r>
              <a:rPr lang="en-US" sz="3600" dirty="0">
                <a:solidFill>
                  <a:schemeClr val="bg1"/>
                </a:solidFill>
                <a:latin typeface="Arial Rounded MT Bold" panose="020F0704030504030204" pitchFamily="34" charset="0"/>
              </a:rPr>
              <a:t>":</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7900FF5-FE0D-4CD4-9B2F-765C7FD6E876}"/>
              </a:ext>
            </a:extLst>
          </p:cNvPr>
          <p:cNvPicPr>
            <a:picLocks noChangeAspect="1"/>
          </p:cNvPicPr>
          <p:nvPr/>
        </p:nvPicPr>
        <p:blipFill>
          <a:blip r:embed="rId5"/>
          <a:stretch>
            <a:fillRect/>
          </a:stretch>
        </p:blipFill>
        <p:spPr>
          <a:xfrm>
            <a:off x="914399" y="7016197"/>
            <a:ext cx="9415181" cy="3074900"/>
          </a:xfrm>
          <a:prstGeom prst="rect">
            <a:avLst/>
          </a:prstGeom>
        </p:spPr>
      </p:pic>
    </p:spTree>
    <p:extLst>
      <p:ext uri="{BB962C8B-B14F-4D97-AF65-F5344CB8AC3E}">
        <p14:creationId xmlns:p14="http://schemas.microsoft.com/office/powerpoint/2010/main" val="11333922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14400" y="1893739"/>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Find Packages</a:t>
            </a:r>
          </a:p>
          <a:p>
            <a:r>
              <a:rPr lang="en-US" sz="3600" dirty="0">
                <a:solidFill>
                  <a:schemeClr val="bg1"/>
                </a:solidFill>
                <a:latin typeface="Arial Rounded MT Bold" panose="020F0704030504030204" pitchFamily="34" charset="0"/>
              </a:rPr>
              <a:t>Find more packages at https://pypi.org/.</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Remove a Package</a:t>
            </a:r>
          </a:p>
          <a:p>
            <a:r>
              <a:rPr lang="en-US" sz="3600" dirty="0">
                <a:solidFill>
                  <a:schemeClr val="bg1"/>
                </a:solidFill>
                <a:latin typeface="Arial Rounded MT Bold" panose="020F0704030504030204" pitchFamily="34" charset="0"/>
              </a:rPr>
              <a:t>Use the uninstall command to remove a package: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Uninstall the package named "</a:t>
            </a:r>
            <a:r>
              <a:rPr lang="en-US" sz="3600" dirty="0" err="1">
                <a:solidFill>
                  <a:schemeClr val="bg1"/>
                </a:solidFill>
                <a:latin typeface="Arial Rounded MT Bold" panose="020F0704030504030204" pitchFamily="34" charset="0"/>
              </a:rPr>
              <a:t>camelcase</a:t>
            </a:r>
            <a:r>
              <a:rPr lang="en-US" sz="3600" dirty="0">
                <a:solidFill>
                  <a:schemeClr val="bg1"/>
                </a:solidFill>
                <a:latin typeface="Arial Rounded MT Bold" panose="020F0704030504030204" pitchFamily="34" charset="0"/>
              </a:rPr>
              <a:t>":</a:t>
            </a: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D671A77-3F4A-4D2B-AEA1-D5110FE8F3EA}"/>
              </a:ext>
            </a:extLst>
          </p:cNvPr>
          <p:cNvPicPr>
            <a:picLocks noChangeAspect="1"/>
          </p:cNvPicPr>
          <p:nvPr/>
        </p:nvPicPr>
        <p:blipFill>
          <a:blip r:embed="rId5"/>
          <a:stretch>
            <a:fillRect/>
          </a:stretch>
        </p:blipFill>
        <p:spPr>
          <a:xfrm>
            <a:off x="914400" y="6872852"/>
            <a:ext cx="12847659" cy="750677"/>
          </a:xfrm>
          <a:prstGeom prst="rect">
            <a:avLst/>
          </a:prstGeom>
        </p:spPr>
      </p:pic>
    </p:spTree>
    <p:extLst>
      <p:ext uri="{BB962C8B-B14F-4D97-AF65-F5344CB8AC3E}">
        <p14:creationId xmlns:p14="http://schemas.microsoft.com/office/powerpoint/2010/main" val="27861493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14400" y="1893739"/>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Find Packages</a:t>
            </a:r>
          </a:p>
          <a:p>
            <a:r>
              <a:rPr lang="en-US" sz="3600" dirty="0">
                <a:solidFill>
                  <a:schemeClr val="bg1"/>
                </a:solidFill>
                <a:latin typeface="Arial Rounded MT Bold" panose="020F0704030504030204" pitchFamily="34" charset="0"/>
              </a:rPr>
              <a:t>Find more packages at https://pypi.org/.</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Remove a Package</a:t>
            </a:r>
          </a:p>
          <a:p>
            <a:r>
              <a:rPr lang="en-US" sz="3600" dirty="0">
                <a:solidFill>
                  <a:schemeClr val="bg1"/>
                </a:solidFill>
                <a:latin typeface="Arial Rounded MT Bold" panose="020F0704030504030204" pitchFamily="34" charset="0"/>
              </a:rPr>
              <a:t>Use the uninstall command to remove a package: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Uninstall the package named "</a:t>
            </a:r>
            <a:r>
              <a:rPr lang="en-US" sz="3600" dirty="0" err="1">
                <a:solidFill>
                  <a:schemeClr val="bg1"/>
                </a:solidFill>
                <a:latin typeface="Arial Rounded MT Bold" panose="020F0704030504030204" pitchFamily="34" charset="0"/>
              </a:rPr>
              <a:t>camelcase</a:t>
            </a:r>
            <a:r>
              <a:rPr lang="en-US" sz="3600" dirty="0">
                <a:solidFill>
                  <a:schemeClr val="bg1"/>
                </a:solidFill>
                <a:latin typeface="Arial Rounded MT Bold" panose="020F0704030504030204" pitchFamily="34" charset="0"/>
              </a:rPr>
              <a:t>":</a:t>
            </a: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D671A77-3F4A-4D2B-AEA1-D5110FE8F3EA}"/>
              </a:ext>
            </a:extLst>
          </p:cNvPr>
          <p:cNvPicPr>
            <a:picLocks noChangeAspect="1"/>
          </p:cNvPicPr>
          <p:nvPr/>
        </p:nvPicPr>
        <p:blipFill>
          <a:blip r:embed="rId5"/>
          <a:stretch>
            <a:fillRect/>
          </a:stretch>
        </p:blipFill>
        <p:spPr>
          <a:xfrm>
            <a:off x="914400" y="6872852"/>
            <a:ext cx="12847659" cy="750677"/>
          </a:xfrm>
          <a:prstGeom prst="rect">
            <a:avLst/>
          </a:prstGeom>
        </p:spPr>
      </p:pic>
    </p:spTree>
    <p:extLst>
      <p:ext uri="{BB962C8B-B14F-4D97-AF65-F5344CB8AC3E}">
        <p14:creationId xmlns:p14="http://schemas.microsoft.com/office/powerpoint/2010/main" val="417987633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33450" y="2182789"/>
            <a:ext cx="13722129"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PIP Package Manager will ask you to confirm that you want to remove the </a:t>
            </a:r>
            <a:r>
              <a:rPr lang="en-US" sz="3600" dirty="0" err="1">
                <a:solidFill>
                  <a:schemeClr val="bg1"/>
                </a:solidFill>
                <a:latin typeface="Arial Rounded MT Bold" panose="020F0704030504030204" pitchFamily="34" charset="0"/>
              </a:rPr>
              <a:t>camelcase</a:t>
            </a:r>
            <a:r>
              <a:rPr lang="en-US" sz="3600" dirty="0">
                <a:solidFill>
                  <a:schemeClr val="bg1"/>
                </a:solidFill>
                <a:latin typeface="Arial Rounded MT Bold" panose="020F0704030504030204" pitchFamily="34" charset="0"/>
              </a:rPr>
              <a:t> package: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AA009F0-B5A5-4CE1-8E26-A7D0FF27AEE2}"/>
              </a:ext>
            </a:extLst>
          </p:cNvPr>
          <p:cNvPicPr>
            <a:picLocks noChangeAspect="1"/>
          </p:cNvPicPr>
          <p:nvPr/>
        </p:nvPicPr>
        <p:blipFill>
          <a:blip r:embed="rId5"/>
          <a:stretch>
            <a:fillRect/>
          </a:stretch>
        </p:blipFill>
        <p:spPr>
          <a:xfrm>
            <a:off x="952500" y="3894103"/>
            <a:ext cx="12988015" cy="1720937"/>
          </a:xfrm>
          <a:prstGeom prst="rect">
            <a:avLst/>
          </a:prstGeom>
        </p:spPr>
      </p:pic>
    </p:spTree>
    <p:extLst>
      <p:ext uri="{BB962C8B-B14F-4D97-AF65-F5344CB8AC3E}">
        <p14:creationId xmlns:p14="http://schemas.microsoft.com/office/powerpoint/2010/main" val="1669357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33450" y="2182789"/>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PIP Package Manager will ask you to confirm that you want to remove the </a:t>
            </a:r>
            <a:r>
              <a:rPr lang="en-US" sz="3600" dirty="0" err="1">
                <a:solidFill>
                  <a:schemeClr val="bg1"/>
                </a:solidFill>
                <a:latin typeface="Arial Rounded MT Bold" panose="020F0704030504030204" pitchFamily="34" charset="0"/>
              </a:rPr>
              <a:t>camelcase</a:t>
            </a:r>
            <a:r>
              <a:rPr lang="en-US" sz="3600" dirty="0">
                <a:solidFill>
                  <a:schemeClr val="bg1"/>
                </a:solidFill>
                <a:latin typeface="Arial Rounded MT Bold" panose="020F0704030504030204" pitchFamily="34" charset="0"/>
              </a:rPr>
              <a:t> package:</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Press y and the package will be removed.</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AA009F0-B5A5-4CE1-8E26-A7D0FF27AEE2}"/>
              </a:ext>
            </a:extLst>
          </p:cNvPr>
          <p:cNvPicPr>
            <a:picLocks noChangeAspect="1"/>
          </p:cNvPicPr>
          <p:nvPr/>
        </p:nvPicPr>
        <p:blipFill>
          <a:blip r:embed="rId5"/>
          <a:stretch>
            <a:fillRect/>
          </a:stretch>
        </p:blipFill>
        <p:spPr>
          <a:xfrm>
            <a:off x="952500" y="3894103"/>
            <a:ext cx="12988015" cy="1720937"/>
          </a:xfrm>
          <a:prstGeom prst="rect">
            <a:avLst/>
          </a:prstGeom>
        </p:spPr>
      </p:pic>
    </p:spTree>
    <p:extLst>
      <p:ext uri="{BB962C8B-B14F-4D97-AF65-F5344CB8AC3E}">
        <p14:creationId xmlns:p14="http://schemas.microsoft.com/office/powerpoint/2010/main" val="5924680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PIP</a:t>
            </a:r>
          </a:p>
        </p:txBody>
      </p:sp>
      <p:sp>
        <p:nvSpPr>
          <p:cNvPr id="4" name="object 4"/>
          <p:cNvSpPr txBox="1"/>
          <p:nvPr/>
        </p:nvSpPr>
        <p:spPr>
          <a:xfrm>
            <a:off x="933450" y="2182789"/>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List Packages</a:t>
            </a:r>
          </a:p>
          <a:p>
            <a:r>
              <a:rPr lang="en-US" sz="3600" dirty="0">
                <a:solidFill>
                  <a:schemeClr val="bg1"/>
                </a:solidFill>
                <a:latin typeface="Arial Rounded MT Bold" panose="020F0704030504030204" pitchFamily="34" charset="0"/>
              </a:rPr>
              <a:t>Use the list command to list all the packages installed on your system:</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List installed packages:</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Result: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8E61D68-1CCE-4EE8-9D46-7E9059BEEA08}"/>
              </a:ext>
            </a:extLst>
          </p:cNvPr>
          <p:cNvPicPr>
            <a:picLocks noChangeAspect="1"/>
          </p:cNvPicPr>
          <p:nvPr/>
        </p:nvPicPr>
        <p:blipFill rotWithShape="1">
          <a:blip r:embed="rId5"/>
          <a:srcRect t="-1" r="12123" b="-2843"/>
          <a:stretch/>
        </p:blipFill>
        <p:spPr>
          <a:xfrm>
            <a:off x="914400" y="5678156"/>
            <a:ext cx="11301413" cy="760744"/>
          </a:xfrm>
          <a:prstGeom prst="rect">
            <a:avLst/>
          </a:prstGeom>
        </p:spPr>
      </p:pic>
      <p:pic>
        <p:nvPicPr>
          <p:cNvPr id="9" name="Picture 8">
            <a:extLst>
              <a:ext uri="{FF2B5EF4-FFF2-40B4-BE49-F238E27FC236}">
                <a16:creationId xmlns:a16="http://schemas.microsoft.com/office/drawing/2014/main" id="{578552EE-12BD-4A9C-AF91-7C2096AC4F1D}"/>
              </a:ext>
            </a:extLst>
          </p:cNvPr>
          <p:cNvPicPr>
            <a:picLocks noChangeAspect="1"/>
          </p:cNvPicPr>
          <p:nvPr/>
        </p:nvPicPr>
        <p:blipFill>
          <a:blip r:embed="rId6"/>
          <a:stretch>
            <a:fillRect/>
          </a:stretch>
        </p:blipFill>
        <p:spPr>
          <a:xfrm>
            <a:off x="904875" y="7371870"/>
            <a:ext cx="11310938" cy="2691387"/>
          </a:xfrm>
          <a:prstGeom prst="rect">
            <a:avLst/>
          </a:prstGeom>
        </p:spPr>
      </p:pic>
    </p:spTree>
    <p:extLst>
      <p:ext uri="{BB962C8B-B14F-4D97-AF65-F5344CB8AC3E}">
        <p14:creationId xmlns:p14="http://schemas.microsoft.com/office/powerpoint/2010/main" val="14849786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4572000" y="709812"/>
            <a:ext cx="12877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Exercise</a:t>
            </a:r>
          </a:p>
        </p:txBody>
      </p:sp>
      <p:sp>
        <p:nvSpPr>
          <p:cNvPr id="7" name="object 2"/>
          <p:cNvSpPr txBox="1">
            <a:spLocks/>
          </p:cNvSpPr>
          <p:nvPr/>
        </p:nvSpPr>
        <p:spPr>
          <a:xfrm>
            <a:off x="1821994" y="2911175"/>
            <a:ext cx="11760279" cy="570028"/>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3. Create an object of </a:t>
            </a:r>
            <a:r>
              <a:rPr lang="en-US" sz="3600" kern="0" dirty="0" err="1">
                <a:latin typeface="Arial Rounded MT Bold" panose="020F0704030504030204" pitchFamily="34" charset="0"/>
                <a:cs typeface="Lucida Sans Unicode"/>
              </a:rPr>
              <a:t>MyClass</a:t>
            </a:r>
            <a:r>
              <a:rPr lang="en-US" sz="3600" kern="0" dirty="0">
                <a:latin typeface="Arial Rounded MT Bold" panose="020F0704030504030204" pitchFamily="34" charset="0"/>
                <a:cs typeface="Lucida Sans Unicode"/>
              </a:rPr>
              <a:t> called p1:</a:t>
            </a:r>
          </a:p>
        </p:txBody>
      </p:sp>
      <p:pic>
        <p:nvPicPr>
          <p:cNvPr id="8" name="Picture 7"/>
          <p:cNvPicPr>
            <a:picLocks noChangeAspect="1"/>
          </p:cNvPicPr>
          <p:nvPr/>
        </p:nvPicPr>
        <p:blipFill>
          <a:blip r:embed="rId4"/>
          <a:stretch>
            <a:fillRect/>
          </a:stretch>
        </p:blipFill>
        <p:spPr>
          <a:xfrm>
            <a:off x="1981200" y="4076700"/>
            <a:ext cx="10609190" cy="4038600"/>
          </a:xfrm>
          <a:prstGeom prst="rect">
            <a:avLst/>
          </a:prstGeom>
        </p:spPr>
      </p:pic>
    </p:spTree>
    <p:extLst>
      <p:ext uri="{BB962C8B-B14F-4D97-AF65-F5344CB8AC3E}">
        <p14:creationId xmlns:p14="http://schemas.microsoft.com/office/powerpoint/2010/main" val="32521580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try block lets you test a block of code for errors.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except block lets you handle the error.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finally block lets you execute code, regardless of the result of the try- and except blocks.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23673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Exception Handling</a:t>
            </a:r>
          </a:p>
          <a:p>
            <a:r>
              <a:rPr lang="en-US" sz="3600" dirty="0">
                <a:solidFill>
                  <a:schemeClr val="bg1"/>
                </a:solidFill>
                <a:latin typeface="Arial Rounded MT Bold" panose="020F0704030504030204" pitchFamily="34" charset="0"/>
              </a:rPr>
              <a:t>When an error occurs, or exception as we call it, Python will normally stop and generate an error message.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These exceptions can be handled using the try statement: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The try block will generate an exception, because x is not defined:</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78F39FA-4EE5-41C5-B7D7-020FD2B5CBFF}"/>
              </a:ext>
            </a:extLst>
          </p:cNvPr>
          <p:cNvPicPr>
            <a:picLocks noChangeAspect="1"/>
          </p:cNvPicPr>
          <p:nvPr/>
        </p:nvPicPr>
        <p:blipFill>
          <a:blip r:embed="rId5"/>
          <a:stretch>
            <a:fillRect/>
          </a:stretch>
        </p:blipFill>
        <p:spPr>
          <a:xfrm>
            <a:off x="933450" y="7670527"/>
            <a:ext cx="11715750" cy="1932215"/>
          </a:xfrm>
          <a:prstGeom prst="rect">
            <a:avLst/>
          </a:prstGeom>
        </p:spPr>
      </p:pic>
    </p:spTree>
    <p:extLst>
      <p:ext uri="{BB962C8B-B14F-4D97-AF65-F5344CB8AC3E}">
        <p14:creationId xmlns:p14="http://schemas.microsoft.com/office/powerpoint/2010/main" val="26743724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Since the try block raises an error, the except block will be executed.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Without the try block, the program will crash and raise an error: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This statement will raise an error, because x is not defined:</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0E30AE7-5567-40D5-998A-3349DDE64BF0}"/>
              </a:ext>
            </a:extLst>
          </p:cNvPr>
          <p:cNvPicPr>
            <a:picLocks noChangeAspect="1"/>
          </p:cNvPicPr>
          <p:nvPr/>
        </p:nvPicPr>
        <p:blipFill>
          <a:blip r:embed="rId5"/>
          <a:stretch>
            <a:fillRect/>
          </a:stretch>
        </p:blipFill>
        <p:spPr>
          <a:xfrm>
            <a:off x="952500" y="7284962"/>
            <a:ext cx="11163300" cy="766238"/>
          </a:xfrm>
          <a:prstGeom prst="rect">
            <a:avLst/>
          </a:prstGeom>
        </p:spPr>
      </p:pic>
    </p:spTree>
    <p:extLst>
      <p:ext uri="{BB962C8B-B14F-4D97-AF65-F5344CB8AC3E}">
        <p14:creationId xmlns:p14="http://schemas.microsoft.com/office/powerpoint/2010/main" val="22008916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Many Exceptions</a:t>
            </a:r>
          </a:p>
          <a:p>
            <a:r>
              <a:rPr lang="en-US" sz="3600" dirty="0">
                <a:solidFill>
                  <a:schemeClr val="bg1"/>
                </a:solidFill>
                <a:latin typeface="Arial Rounded MT Bold" panose="020F0704030504030204" pitchFamily="34" charset="0"/>
              </a:rPr>
              <a:t>You can define as many exception blocks as you want, e.g. if you want to execute a special block of code for a special kind of error: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Print one message if the try block raises a </a:t>
            </a:r>
            <a:r>
              <a:rPr lang="en-US" sz="3600" dirty="0" err="1">
                <a:solidFill>
                  <a:schemeClr val="bg1"/>
                </a:solidFill>
                <a:latin typeface="Arial Rounded MT Bold" panose="020F0704030504030204" pitchFamily="34" charset="0"/>
              </a:rPr>
              <a:t>NameError</a:t>
            </a:r>
            <a:r>
              <a:rPr lang="en-US" sz="3600" dirty="0">
                <a:solidFill>
                  <a:schemeClr val="bg1"/>
                </a:solidFill>
                <a:latin typeface="Arial Rounded MT Bold" panose="020F0704030504030204" pitchFamily="34" charset="0"/>
              </a:rPr>
              <a:t> and another for other errors: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42BBFF5-A4A0-41BC-8611-BFEA07DBDB8E}"/>
              </a:ext>
            </a:extLst>
          </p:cNvPr>
          <p:cNvPicPr>
            <a:picLocks noChangeAspect="1"/>
          </p:cNvPicPr>
          <p:nvPr/>
        </p:nvPicPr>
        <p:blipFill>
          <a:blip r:embed="rId5"/>
          <a:stretch>
            <a:fillRect/>
          </a:stretch>
        </p:blipFill>
        <p:spPr>
          <a:xfrm>
            <a:off x="933450" y="6972300"/>
            <a:ext cx="12583532" cy="2408566"/>
          </a:xfrm>
          <a:prstGeom prst="rect">
            <a:avLst/>
          </a:prstGeom>
        </p:spPr>
      </p:pic>
    </p:spTree>
    <p:extLst>
      <p:ext uri="{BB962C8B-B14F-4D97-AF65-F5344CB8AC3E}">
        <p14:creationId xmlns:p14="http://schemas.microsoft.com/office/powerpoint/2010/main" val="408890803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Else</a:t>
            </a:r>
          </a:p>
          <a:p>
            <a:r>
              <a:rPr lang="en-US" sz="3600" dirty="0">
                <a:solidFill>
                  <a:schemeClr val="bg1"/>
                </a:solidFill>
                <a:latin typeface="Arial Rounded MT Bold" panose="020F0704030504030204" pitchFamily="34" charset="0"/>
              </a:rPr>
              <a:t>You can use the else keyword to define a block of code to be executed if no errors were raised: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In this example, the try block does not generate any error: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73781FB-6202-43F2-9C26-F45AC0ECC17D}"/>
              </a:ext>
            </a:extLst>
          </p:cNvPr>
          <p:cNvPicPr>
            <a:picLocks noChangeAspect="1"/>
          </p:cNvPicPr>
          <p:nvPr/>
        </p:nvPicPr>
        <p:blipFill>
          <a:blip r:embed="rId5"/>
          <a:stretch>
            <a:fillRect/>
          </a:stretch>
        </p:blipFill>
        <p:spPr>
          <a:xfrm>
            <a:off x="928687" y="6164889"/>
            <a:ext cx="12078169" cy="3097365"/>
          </a:xfrm>
          <a:prstGeom prst="rect">
            <a:avLst/>
          </a:prstGeom>
        </p:spPr>
      </p:pic>
    </p:spTree>
    <p:extLst>
      <p:ext uri="{BB962C8B-B14F-4D97-AF65-F5344CB8AC3E}">
        <p14:creationId xmlns:p14="http://schemas.microsoft.com/office/powerpoint/2010/main" val="7327860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Finally</a:t>
            </a:r>
          </a:p>
          <a:p>
            <a:r>
              <a:rPr lang="en-US" sz="3600" dirty="0">
                <a:solidFill>
                  <a:schemeClr val="bg1"/>
                </a:solidFill>
                <a:latin typeface="Arial Rounded MT Bold" panose="020F0704030504030204" pitchFamily="34" charset="0"/>
              </a:rPr>
              <a:t>The finally block, if specified, will be executed regardless if the try block raises an error or not.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2ABF485-801C-4EE8-A72B-C62DD9E93B7A}"/>
              </a:ext>
            </a:extLst>
          </p:cNvPr>
          <p:cNvPicPr>
            <a:picLocks noChangeAspect="1"/>
          </p:cNvPicPr>
          <p:nvPr/>
        </p:nvPicPr>
        <p:blipFill>
          <a:blip r:embed="rId5"/>
          <a:stretch>
            <a:fillRect/>
          </a:stretch>
        </p:blipFill>
        <p:spPr>
          <a:xfrm>
            <a:off x="928687" y="5454537"/>
            <a:ext cx="11655887" cy="2649674"/>
          </a:xfrm>
          <a:prstGeom prst="rect">
            <a:avLst/>
          </a:prstGeom>
        </p:spPr>
      </p:pic>
    </p:spTree>
    <p:extLst>
      <p:ext uri="{BB962C8B-B14F-4D97-AF65-F5344CB8AC3E}">
        <p14:creationId xmlns:p14="http://schemas.microsoft.com/office/powerpoint/2010/main" val="17055496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This can be useful to close objects and clean up resources: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Try to open and write to a file that is not writable: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A3BE328E-2AB1-4CAE-987F-1C745F99A4F5}"/>
              </a:ext>
            </a:extLst>
          </p:cNvPr>
          <p:cNvPicPr>
            <a:picLocks noChangeAspect="1"/>
          </p:cNvPicPr>
          <p:nvPr/>
        </p:nvPicPr>
        <p:blipFill>
          <a:blip r:embed="rId5"/>
          <a:stretch>
            <a:fillRect/>
          </a:stretch>
        </p:blipFill>
        <p:spPr>
          <a:xfrm>
            <a:off x="933450" y="5039535"/>
            <a:ext cx="11868150" cy="3787969"/>
          </a:xfrm>
          <a:prstGeom prst="rect">
            <a:avLst/>
          </a:prstGeom>
        </p:spPr>
      </p:pic>
    </p:spTree>
    <p:extLst>
      <p:ext uri="{BB962C8B-B14F-4D97-AF65-F5344CB8AC3E}">
        <p14:creationId xmlns:p14="http://schemas.microsoft.com/office/powerpoint/2010/main" val="36407610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Raise an exception</a:t>
            </a:r>
          </a:p>
          <a:p>
            <a:r>
              <a:rPr lang="en-US" sz="3600" dirty="0">
                <a:solidFill>
                  <a:schemeClr val="bg1"/>
                </a:solidFill>
                <a:latin typeface="Arial Rounded MT Bold" panose="020F0704030504030204" pitchFamily="34" charset="0"/>
              </a:rPr>
              <a:t>As a Python developer you can choose to throw an exception if a condition occurs.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To throw (or raise) an exception, use the raise keyword.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Raise an error and stop the program if x is lower than 0:</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B3D5C71D-A3ED-4B9C-B4FF-ED4666E83FBF}"/>
              </a:ext>
            </a:extLst>
          </p:cNvPr>
          <p:cNvPicPr>
            <a:picLocks noChangeAspect="1"/>
          </p:cNvPicPr>
          <p:nvPr/>
        </p:nvPicPr>
        <p:blipFill>
          <a:blip r:embed="rId5"/>
          <a:stretch>
            <a:fillRect/>
          </a:stretch>
        </p:blipFill>
        <p:spPr>
          <a:xfrm>
            <a:off x="933450" y="7092716"/>
            <a:ext cx="11589403" cy="2013183"/>
          </a:xfrm>
          <a:prstGeom prst="rect">
            <a:avLst/>
          </a:prstGeom>
        </p:spPr>
      </p:pic>
    </p:spTree>
    <p:extLst>
      <p:ext uri="{BB962C8B-B14F-4D97-AF65-F5344CB8AC3E}">
        <p14:creationId xmlns:p14="http://schemas.microsoft.com/office/powerpoint/2010/main" val="25043298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raise keyword is used to raise an exception.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define what kind of error to raise, and the text to print to the user.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Raise a </a:t>
            </a:r>
            <a:r>
              <a:rPr lang="en-US" sz="3600" dirty="0" err="1">
                <a:solidFill>
                  <a:schemeClr val="bg1"/>
                </a:solidFill>
                <a:latin typeface="Arial Rounded MT Bold" panose="020F0704030504030204" pitchFamily="34" charset="0"/>
              </a:rPr>
              <a:t>TypeError</a:t>
            </a:r>
            <a:r>
              <a:rPr lang="en-US" sz="3600" dirty="0">
                <a:solidFill>
                  <a:schemeClr val="bg1"/>
                </a:solidFill>
                <a:latin typeface="Arial Rounded MT Bold" panose="020F0704030504030204" pitchFamily="34" charset="0"/>
              </a:rPr>
              <a:t> if x is not an integer: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44062BA-A587-4AA8-96B5-D1D00AAB09F2}"/>
              </a:ext>
            </a:extLst>
          </p:cNvPr>
          <p:cNvPicPr>
            <a:picLocks noChangeAspect="1"/>
          </p:cNvPicPr>
          <p:nvPr/>
        </p:nvPicPr>
        <p:blipFill>
          <a:blip r:embed="rId5"/>
          <a:stretch>
            <a:fillRect/>
          </a:stretch>
        </p:blipFill>
        <p:spPr>
          <a:xfrm>
            <a:off x="933450" y="6592803"/>
            <a:ext cx="12831131" cy="2055897"/>
          </a:xfrm>
          <a:prstGeom prst="rect">
            <a:avLst/>
          </a:prstGeom>
        </p:spPr>
      </p:pic>
    </p:spTree>
    <p:extLst>
      <p:ext uri="{BB962C8B-B14F-4D97-AF65-F5344CB8AC3E}">
        <p14:creationId xmlns:p14="http://schemas.microsoft.com/office/powerpoint/2010/main" val="40540620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Python User Input</a:t>
            </a:r>
          </a:p>
          <a:p>
            <a:r>
              <a:rPr lang="en-US" sz="3600" dirty="0">
                <a:solidFill>
                  <a:schemeClr val="bg1"/>
                </a:solidFill>
                <a:latin typeface="Arial Rounded MT Bold" panose="020F0704030504030204" pitchFamily="34" charset="0"/>
              </a:rPr>
              <a:t>User Input</a:t>
            </a:r>
          </a:p>
          <a:p>
            <a:r>
              <a:rPr lang="en-US" sz="3600" dirty="0">
                <a:solidFill>
                  <a:schemeClr val="bg1"/>
                </a:solidFill>
                <a:latin typeface="Arial Rounded MT Bold" panose="020F0704030504030204" pitchFamily="34" charset="0"/>
              </a:rPr>
              <a:t>Python allows for user input.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That means we are able to ask the user for input.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method is a bit different in Python 3.6 than Python 2.7.</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Python 3.6 uses the input()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Python 2.7 uses the </a:t>
            </a:r>
            <a:r>
              <a:rPr lang="en-US" sz="3600" dirty="0" err="1">
                <a:solidFill>
                  <a:schemeClr val="bg1"/>
                </a:solidFill>
                <a:latin typeface="Arial Rounded MT Bold" panose="020F0704030504030204" pitchFamily="34" charset="0"/>
              </a:rPr>
              <a:t>raw_input</a:t>
            </a:r>
            <a:r>
              <a:rPr lang="en-US" sz="3600" dirty="0">
                <a:solidFill>
                  <a:schemeClr val="bg1"/>
                </a:solidFill>
                <a:latin typeface="Arial Rounded MT Bold" panose="020F0704030504030204" pitchFamily="34" charset="0"/>
              </a:rPr>
              <a:t>() method.</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31645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a:p>
        </p:txBody>
      </p:sp>
      <p:sp>
        <p:nvSpPr>
          <p:cNvPr id="3" name="object 3"/>
          <p:cNvSpPr txBox="1">
            <a:spLocks noGrp="1"/>
          </p:cNvSpPr>
          <p:nvPr>
            <p:ph type="title"/>
          </p:nvPr>
        </p:nvSpPr>
        <p:spPr>
          <a:xfrm>
            <a:off x="2362200" y="722064"/>
            <a:ext cx="11570352"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24000" y="2555494"/>
            <a:ext cx="12560952" cy="8383705"/>
          </a:xfrm>
          <a:prstGeom prst="rect">
            <a:avLst/>
          </a:prstGeom>
        </p:spPr>
        <p:txBody>
          <a:bodyPr vert="horz" wrap="square" lIns="0" tIns="12065" rIns="0" bIns="0" rtlCol="0">
            <a:spAutoFit/>
          </a:bodyPr>
          <a:lstStyle/>
          <a:p>
            <a:r>
              <a:rPr lang="en-US" sz="3200" dirty="0">
                <a:solidFill>
                  <a:schemeClr val="bg1"/>
                </a:solidFill>
                <a:latin typeface="Arial Rounded MT Bold" panose="020F0704030504030204" pitchFamily="34" charset="0"/>
              </a:rPr>
              <a:t>Inheritance is the capability of one class to derive or inherit the properties from another class. The benefits of inheritance are: </a:t>
            </a:r>
          </a:p>
          <a:p>
            <a:pPr marL="457200" indent="-457200">
              <a:buFont typeface="Arial" panose="020B0604020202020204" pitchFamily="34" charset="0"/>
              <a:buChar char="•"/>
            </a:pPr>
            <a:r>
              <a:rPr lang="en-US" sz="3200" dirty="0">
                <a:solidFill>
                  <a:schemeClr val="bg1"/>
                </a:solidFill>
                <a:latin typeface="Arial Rounded MT Bold" panose="020F0704030504030204" pitchFamily="34" charset="0"/>
              </a:rPr>
              <a:t> It represents real-world relationships well.</a:t>
            </a:r>
          </a:p>
          <a:p>
            <a:pPr marL="457200" indent="-457200">
              <a:buFont typeface="Arial" panose="020B0604020202020204" pitchFamily="34" charset="0"/>
              <a:buChar char="•"/>
            </a:pPr>
            <a:r>
              <a:rPr lang="en-US" sz="3200" dirty="0">
                <a:solidFill>
                  <a:schemeClr val="bg1"/>
                </a:solidFill>
                <a:latin typeface="Arial Rounded MT Bold" panose="020F0704030504030204" pitchFamily="34" charset="0"/>
              </a:rPr>
              <a:t>It provides reusability of a code. We don’t have to write the same code again and again. Also, it allows us to add more features to a class without modifying it.</a:t>
            </a:r>
          </a:p>
          <a:p>
            <a:pPr marL="457200" indent="-457200">
              <a:buFont typeface="Arial" panose="020B0604020202020204" pitchFamily="34" charset="0"/>
              <a:buChar char="•"/>
            </a:pPr>
            <a:r>
              <a:rPr lang="en-US" sz="3200" dirty="0">
                <a:solidFill>
                  <a:schemeClr val="bg1"/>
                </a:solidFill>
                <a:latin typeface="Arial Rounded MT Bold" panose="020F0704030504030204" pitchFamily="34" charset="0"/>
              </a:rPr>
              <a:t>It is transitive in nature, which means that if class B inherits from another class A, then all the subclasses of B would automatically inherit from class A.</a:t>
            </a:r>
          </a:p>
          <a:p>
            <a:endParaRPr lang="en-US" sz="3200" dirty="0">
              <a:solidFill>
                <a:schemeClr val="bg1"/>
              </a:solidFill>
              <a:latin typeface="Arial Rounded MT Bold" panose="020F0704030504030204" pitchFamily="34" charset="0"/>
            </a:endParaRPr>
          </a:p>
          <a:p>
            <a:r>
              <a:rPr lang="en-US" sz="3200" b="1" dirty="0">
                <a:solidFill>
                  <a:schemeClr val="bg1"/>
                </a:solidFill>
                <a:latin typeface="Arial Rounded MT Bold" panose="020F0704030504030204" pitchFamily="34" charset="0"/>
              </a:rPr>
              <a:t>Parent class is the class being inherited from, also called base class.</a:t>
            </a:r>
          </a:p>
          <a:p>
            <a:endParaRPr lang="en-US" sz="3200" b="1" dirty="0">
              <a:solidFill>
                <a:schemeClr val="bg1"/>
              </a:solidFill>
              <a:latin typeface="Arial Rounded MT Bold" panose="020F0704030504030204" pitchFamily="34" charset="0"/>
            </a:endParaRPr>
          </a:p>
          <a:p>
            <a:r>
              <a:rPr lang="en-US" sz="3200" b="1" dirty="0">
                <a:solidFill>
                  <a:schemeClr val="bg1"/>
                </a:solidFill>
                <a:latin typeface="Arial Rounded MT Bold" panose="020F0704030504030204" pitchFamily="34" charset="0"/>
              </a:rPr>
              <a:t>Child class is the class that inherits from another class, also called derived class.</a:t>
            </a:r>
          </a:p>
          <a:p>
            <a:endParaRPr lang="en-US" sz="3200" b="1"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Tree>
    <p:extLst>
      <p:ext uri="{BB962C8B-B14F-4D97-AF65-F5344CB8AC3E}">
        <p14:creationId xmlns:p14="http://schemas.microsoft.com/office/powerpoint/2010/main" val="7991994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Try Except</a:t>
            </a:r>
          </a:p>
        </p:txBody>
      </p:sp>
      <p:sp>
        <p:nvSpPr>
          <p:cNvPr id="4" name="object 4"/>
          <p:cNvSpPr txBox="1"/>
          <p:nvPr/>
        </p:nvSpPr>
        <p:spPr>
          <a:xfrm>
            <a:off x="933450" y="2182789"/>
            <a:ext cx="13722129"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following example asks for the username, and when you entered the username, it gets printed on the screen: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Python 3.6</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6D633C8-8AF3-496D-AF41-7367C86F99BA}"/>
              </a:ext>
            </a:extLst>
          </p:cNvPr>
          <p:cNvPicPr>
            <a:picLocks noChangeAspect="1"/>
          </p:cNvPicPr>
          <p:nvPr/>
        </p:nvPicPr>
        <p:blipFill>
          <a:blip r:embed="rId5"/>
          <a:stretch>
            <a:fillRect/>
          </a:stretch>
        </p:blipFill>
        <p:spPr>
          <a:xfrm>
            <a:off x="933194" y="4900539"/>
            <a:ext cx="12110104" cy="1312578"/>
          </a:xfrm>
          <a:prstGeom prst="rect">
            <a:avLst/>
          </a:prstGeom>
        </p:spPr>
      </p:pic>
      <p:pic>
        <p:nvPicPr>
          <p:cNvPr id="8" name="Picture 7">
            <a:extLst>
              <a:ext uri="{FF2B5EF4-FFF2-40B4-BE49-F238E27FC236}">
                <a16:creationId xmlns:a16="http://schemas.microsoft.com/office/drawing/2014/main" id="{D1D99896-6943-40B5-839B-AC50F39F2B97}"/>
              </a:ext>
            </a:extLst>
          </p:cNvPr>
          <p:cNvPicPr>
            <a:picLocks noChangeAspect="1"/>
          </p:cNvPicPr>
          <p:nvPr/>
        </p:nvPicPr>
        <p:blipFill>
          <a:blip r:embed="rId6"/>
          <a:stretch>
            <a:fillRect/>
          </a:stretch>
        </p:blipFill>
        <p:spPr>
          <a:xfrm>
            <a:off x="909379" y="7750572"/>
            <a:ext cx="12129156" cy="1290667"/>
          </a:xfrm>
          <a:prstGeom prst="rect">
            <a:avLst/>
          </a:prstGeom>
        </p:spPr>
      </p:pic>
      <p:sp>
        <p:nvSpPr>
          <p:cNvPr id="14" name="object 4">
            <a:extLst>
              <a:ext uri="{FF2B5EF4-FFF2-40B4-BE49-F238E27FC236}">
                <a16:creationId xmlns:a16="http://schemas.microsoft.com/office/drawing/2014/main" id="{5D878804-CD5A-488D-9959-84CD493C80D2}"/>
              </a:ext>
            </a:extLst>
          </p:cNvPr>
          <p:cNvSpPr txBox="1"/>
          <p:nvPr/>
        </p:nvSpPr>
        <p:spPr>
          <a:xfrm>
            <a:off x="933194" y="6732094"/>
            <a:ext cx="13722129"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Python 2.7</a:t>
            </a:r>
          </a:p>
        </p:txBody>
      </p:sp>
    </p:spTree>
    <p:extLst>
      <p:ext uri="{BB962C8B-B14F-4D97-AF65-F5344CB8AC3E}">
        <p14:creationId xmlns:p14="http://schemas.microsoft.com/office/powerpoint/2010/main" val="246821625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0-#ppt_w/2"/>
                                          </p:val>
                                        </p:tav>
                                        <p:tav tm="100000">
                                          <p:val>
                                            <p:strVal val="#ppt_x"/>
                                          </p:val>
                                        </p:tav>
                                      </p:tavLst>
                                    </p:anim>
                                    <p:anim calcmode="lin" valueType="num">
                                      <p:cBhvr additive="base">
                                        <p:cTn id="20"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933450" y="2182789"/>
            <a:ext cx="13722129" cy="6660157"/>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To make sure a string will display as expected, we can format the result with the format()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String format()</a:t>
            </a:r>
          </a:p>
          <a:p>
            <a:r>
              <a:rPr lang="en-US" sz="3600" dirty="0">
                <a:solidFill>
                  <a:schemeClr val="bg1"/>
                </a:solidFill>
                <a:latin typeface="Arial Rounded MT Bold" panose="020F0704030504030204" pitchFamily="34" charset="0"/>
              </a:rPr>
              <a:t>The format() method allows you to format selected parts of a string.</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Sometimes there are parts of a text that you do not control, maybe they come from a database, or user input?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To control such values, add placeholders (curly brackets {}) in the text, and run the values through the format() method:</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0639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933450" y="2182789"/>
            <a:ext cx="13722129"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a placeholder where you want to display the price: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6106AEC-E441-4EA0-AA42-843D2C247A59}"/>
              </a:ext>
            </a:extLst>
          </p:cNvPr>
          <p:cNvPicPr>
            <a:picLocks noChangeAspect="1"/>
          </p:cNvPicPr>
          <p:nvPr/>
        </p:nvPicPr>
        <p:blipFill>
          <a:blip r:embed="rId5"/>
          <a:stretch>
            <a:fillRect/>
          </a:stretch>
        </p:blipFill>
        <p:spPr>
          <a:xfrm>
            <a:off x="904875" y="3808826"/>
            <a:ext cx="11554011" cy="1563274"/>
          </a:xfrm>
          <a:prstGeom prst="rect">
            <a:avLst/>
          </a:prstGeom>
        </p:spPr>
      </p:pic>
      <p:sp>
        <p:nvSpPr>
          <p:cNvPr id="10" name="object 4">
            <a:extLst>
              <a:ext uri="{FF2B5EF4-FFF2-40B4-BE49-F238E27FC236}">
                <a16:creationId xmlns:a16="http://schemas.microsoft.com/office/drawing/2014/main" id="{C4CC7DBB-CA37-49EC-8D65-6EFAF649ED4B}"/>
              </a:ext>
            </a:extLst>
          </p:cNvPr>
          <p:cNvSpPr txBox="1"/>
          <p:nvPr/>
        </p:nvSpPr>
        <p:spPr>
          <a:xfrm>
            <a:off x="904875" y="5741968"/>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add parameters inside the curly brackets to specify how to convert the value: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Format the price to be displayed as a number with two decimals:</a:t>
            </a:r>
          </a:p>
        </p:txBody>
      </p:sp>
      <p:pic>
        <p:nvPicPr>
          <p:cNvPr id="8" name="Picture 7">
            <a:extLst>
              <a:ext uri="{FF2B5EF4-FFF2-40B4-BE49-F238E27FC236}">
                <a16:creationId xmlns:a16="http://schemas.microsoft.com/office/drawing/2014/main" id="{D148296E-6DDC-4295-BAFC-3554DAACC6A2}"/>
              </a:ext>
            </a:extLst>
          </p:cNvPr>
          <p:cNvPicPr>
            <a:picLocks noChangeAspect="1"/>
          </p:cNvPicPr>
          <p:nvPr/>
        </p:nvPicPr>
        <p:blipFill>
          <a:blip r:embed="rId6"/>
          <a:stretch>
            <a:fillRect/>
          </a:stretch>
        </p:blipFill>
        <p:spPr>
          <a:xfrm>
            <a:off x="890587" y="9192750"/>
            <a:ext cx="11083377" cy="778021"/>
          </a:xfrm>
          <a:prstGeom prst="rect">
            <a:avLst/>
          </a:prstGeom>
        </p:spPr>
      </p:pic>
    </p:spTree>
    <p:extLst>
      <p:ext uri="{BB962C8B-B14F-4D97-AF65-F5344CB8AC3E}">
        <p14:creationId xmlns:p14="http://schemas.microsoft.com/office/powerpoint/2010/main" val="15168931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933450" y="2182789"/>
            <a:ext cx="13722129"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Multiple Values</a:t>
            </a:r>
          </a:p>
          <a:p>
            <a:r>
              <a:rPr lang="en-US" sz="3600" dirty="0">
                <a:solidFill>
                  <a:schemeClr val="bg1"/>
                </a:solidFill>
                <a:latin typeface="Arial Rounded MT Bold" panose="020F0704030504030204" pitchFamily="34" charset="0"/>
              </a:rPr>
              <a:t>If you want to use more values, just add more values to the format() method:</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object 4">
            <a:extLst>
              <a:ext uri="{FF2B5EF4-FFF2-40B4-BE49-F238E27FC236}">
                <a16:creationId xmlns:a16="http://schemas.microsoft.com/office/drawing/2014/main" id="{C4CC7DBB-CA37-49EC-8D65-6EFAF649ED4B}"/>
              </a:ext>
            </a:extLst>
          </p:cNvPr>
          <p:cNvSpPr txBox="1"/>
          <p:nvPr/>
        </p:nvSpPr>
        <p:spPr>
          <a:xfrm>
            <a:off x="904875" y="5741968"/>
            <a:ext cx="13722129"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And add more placeholders: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7" name="Picture 6">
            <a:extLst>
              <a:ext uri="{FF2B5EF4-FFF2-40B4-BE49-F238E27FC236}">
                <a16:creationId xmlns:a16="http://schemas.microsoft.com/office/drawing/2014/main" id="{78C24520-FAF5-47B7-825A-829AF405E639}"/>
              </a:ext>
            </a:extLst>
          </p:cNvPr>
          <p:cNvPicPr>
            <a:picLocks noChangeAspect="1"/>
          </p:cNvPicPr>
          <p:nvPr/>
        </p:nvPicPr>
        <p:blipFill rotWithShape="1">
          <a:blip r:embed="rId5"/>
          <a:srcRect t="-11835" r="9279" b="-1"/>
          <a:stretch/>
        </p:blipFill>
        <p:spPr>
          <a:xfrm>
            <a:off x="881062" y="4205636"/>
            <a:ext cx="11920538" cy="848639"/>
          </a:xfrm>
          <a:prstGeom prst="rect">
            <a:avLst/>
          </a:prstGeom>
        </p:spPr>
      </p:pic>
      <p:pic>
        <p:nvPicPr>
          <p:cNvPr id="16" name="Picture 15">
            <a:extLst>
              <a:ext uri="{FF2B5EF4-FFF2-40B4-BE49-F238E27FC236}">
                <a16:creationId xmlns:a16="http://schemas.microsoft.com/office/drawing/2014/main" id="{E83EF30F-C8CD-4A5C-BEA1-33225652CFAC}"/>
              </a:ext>
            </a:extLst>
          </p:cNvPr>
          <p:cNvPicPr>
            <a:picLocks noChangeAspect="1"/>
          </p:cNvPicPr>
          <p:nvPr/>
        </p:nvPicPr>
        <p:blipFill>
          <a:blip r:embed="rId6"/>
          <a:stretch>
            <a:fillRect/>
          </a:stretch>
        </p:blipFill>
        <p:spPr>
          <a:xfrm>
            <a:off x="933450" y="7658100"/>
            <a:ext cx="11873998" cy="2164663"/>
          </a:xfrm>
          <a:prstGeom prst="rect">
            <a:avLst/>
          </a:prstGeom>
        </p:spPr>
      </p:pic>
    </p:spTree>
    <p:extLst>
      <p:ext uri="{BB962C8B-B14F-4D97-AF65-F5344CB8AC3E}">
        <p14:creationId xmlns:p14="http://schemas.microsoft.com/office/powerpoint/2010/main" val="7510722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933450" y="2182789"/>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Index Numbers</a:t>
            </a:r>
          </a:p>
          <a:p>
            <a:r>
              <a:rPr lang="en-US" sz="3600" dirty="0">
                <a:solidFill>
                  <a:schemeClr val="bg1"/>
                </a:solidFill>
                <a:latin typeface="Arial Rounded MT Bold" panose="020F0704030504030204" pitchFamily="34" charset="0"/>
              </a:rPr>
              <a:t>You can use index numbers (a number inside the curly brackets {0}) to be sure the values are placed in the correct placeholders: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701A796-E2D6-4000-B8E5-84E86F8E0C3F}"/>
              </a:ext>
            </a:extLst>
          </p:cNvPr>
          <p:cNvPicPr>
            <a:picLocks noChangeAspect="1"/>
          </p:cNvPicPr>
          <p:nvPr/>
        </p:nvPicPr>
        <p:blipFill>
          <a:blip r:embed="rId5"/>
          <a:stretch>
            <a:fillRect/>
          </a:stretch>
        </p:blipFill>
        <p:spPr>
          <a:xfrm>
            <a:off x="933450" y="5908075"/>
            <a:ext cx="12560125" cy="2512025"/>
          </a:xfrm>
          <a:prstGeom prst="rect">
            <a:avLst/>
          </a:prstGeom>
        </p:spPr>
      </p:pic>
    </p:spTree>
    <p:extLst>
      <p:ext uri="{BB962C8B-B14F-4D97-AF65-F5344CB8AC3E}">
        <p14:creationId xmlns:p14="http://schemas.microsoft.com/office/powerpoint/2010/main" val="409659257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933450" y="2182789"/>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Index Numbers</a:t>
            </a:r>
          </a:p>
          <a:p>
            <a:r>
              <a:rPr lang="en-US" sz="3600" dirty="0">
                <a:solidFill>
                  <a:schemeClr val="bg1"/>
                </a:solidFill>
                <a:latin typeface="Arial Rounded MT Bold" panose="020F0704030504030204" pitchFamily="34" charset="0"/>
              </a:rPr>
              <a:t>You can use index numbers (a number inside the curly brackets {0}) to be sure the values are placed in the correct placeholders: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701A796-E2D6-4000-B8E5-84E86F8E0C3F}"/>
              </a:ext>
            </a:extLst>
          </p:cNvPr>
          <p:cNvPicPr>
            <a:picLocks noChangeAspect="1"/>
          </p:cNvPicPr>
          <p:nvPr/>
        </p:nvPicPr>
        <p:blipFill>
          <a:blip r:embed="rId5"/>
          <a:stretch>
            <a:fillRect/>
          </a:stretch>
        </p:blipFill>
        <p:spPr>
          <a:xfrm>
            <a:off x="933450" y="5908075"/>
            <a:ext cx="12560125" cy="2512025"/>
          </a:xfrm>
          <a:prstGeom prst="rect">
            <a:avLst/>
          </a:prstGeom>
        </p:spPr>
      </p:pic>
    </p:spTree>
    <p:extLst>
      <p:ext uri="{BB962C8B-B14F-4D97-AF65-F5344CB8AC3E}">
        <p14:creationId xmlns:p14="http://schemas.microsoft.com/office/powerpoint/2010/main" val="41788225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933450" y="2182789"/>
            <a:ext cx="13722129"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Also, if you want to refer to the same value more than once, use the index number: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75F0256-0751-482F-9301-3633532EAF5C}"/>
              </a:ext>
            </a:extLst>
          </p:cNvPr>
          <p:cNvPicPr>
            <a:picLocks noChangeAspect="1"/>
          </p:cNvPicPr>
          <p:nvPr/>
        </p:nvPicPr>
        <p:blipFill>
          <a:blip r:embed="rId5"/>
          <a:stretch>
            <a:fillRect/>
          </a:stretch>
        </p:blipFill>
        <p:spPr>
          <a:xfrm>
            <a:off x="985451" y="5100602"/>
            <a:ext cx="12954233" cy="2024098"/>
          </a:xfrm>
          <a:prstGeom prst="rect">
            <a:avLst/>
          </a:prstGeom>
        </p:spPr>
      </p:pic>
    </p:spTree>
    <p:extLst>
      <p:ext uri="{BB962C8B-B14F-4D97-AF65-F5344CB8AC3E}">
        <p14:creationId xmlns:p14="http://schemas.microsoft.com/office/powerpoint/2010/main" val="50137558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String Formatting</a:t>
            </a:r>
          </a:p>
        </p:txBody>
      </p:sp>
      <p:sp>
        <p:nvSpPr>
          <p:cNvPr id="4" name="object 4"/>
          <p:cNvSpPr txBox="1"/>
          <p:nvPr/>
        </p:nvSpPr>
        <p:spPr>
          <a:xfrm>
            <a:off x="776287" y="2618006"/>
            <a:ext cx="13722129"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Named Indexes</a:t>
            </a:r>
          </a:p>
          <a:p>
            <a:r>
              <a:rPr lang="en-US" sz="3600" dirty="0">
                <a:solidFill>
                  <a:schemeClr val="bg1"/>
                </a:solidFill>
                <a:latin typeface="Arial Rounded MT Bold" panose="020F0704030504030204" pitchFamily="34" charset="0"/>
              </a:rPr>
              <a:t>You can also use named indexes by entering a name inside the curly brackets {</a:t>
            </a:r>
            <a:r>
              <a:rPr lang="en-US" sz="3600" dirty="0" err="1">
                <a:solidFill>
                  <a:schemeClr val="bg1"/>
                </a:solidFill>
                <a:latin typeface="Arial Rounded MT Bold" panose="020F0704030504030204" pitchFamily="34" charset="0"/>
              </a:rPr>
              <a:t>carname</a:t>
            </a:r>
            <a:r>
              <a:rPr lang="en-US" sz="3600" dirty="0">
                <a:solidFill>
                  <a:schemeClr val="bg1"/>
                </a:solidFill>
                <a:latin typeface="Arial Rounded MT Bold" panose="020F0704030504030204" pitchFamily="34" charset="0"/>
              </a:rPr>
              <a:t>}, but then you must use names when you pass the parameter values </a:t>
            </a:r>
            <a:r>
              <a:rPr lang="en-US" sz="3600" dirty="0" err="1">
                <a:solidFill>
                  <a:schemeClr val="bg1"/>
                </a:solidFill>
                <a:latin typeface="Arial Rounded MT Bold" panose="020F0704030504030204" pitchFamily="34" charset="0"/>
              </a:rPr>
              <a:t>txt.format</a:t>
            </a:r>
            <a:r>
              <a:rPr lang="en-US" sz="3600" dirty="0">
                <a:solidFill>
                  <a:schemeClr val="bg1"/>
                </a:solidFill>
                <a:latin typeface="Arial Rounded MT Bold" panose="020F0704030504030204" pitchFamily="34" charset="0"/>
              </a:rPr>
              <a:t>(</a:t>
            </a:r>
            <a:r>
              <a:rPr lang="en-US" sz="3600" dirty="0" err="1">
                <a:solidFill>
                  <a:schemeClr val="bg1"/>
                </a:solidFill>
                <a:latin typeface="Arial Rounded MT Bold" panose="020F0704030504030204" pitchFamily="34" charset="0"/>
              </a:rPr>
              <a:t>carname</a:t>
            </a:r>
            <a:r>
              <a:rPr lang="en-US" sz="3600" dirty="0">
                <a:solidFill>
                  <a:schemeClr val="bg1"/>
                </a:solidFill>
                <a:latin typeface="Arial Rounded MT Bold" panose="020F0704030504030204" pitchFamily="34" charset="0"/>
              </a:rPr>
              <a:t> = "Ford"):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1D7EA426-0859-4F22-9BD0-88DB07ADF2E8}"/>
              </a:ext>
            </a:extLst>
          </p:cNvPr>
          <p:cNvPicPr>
            <a:picLocks noChangeAspect="1"/>
          </p:cNvPicPr>
          <p:nvPr/>
        </p:nvPicPr>
        <p:blipFill>
          <a:blip r:embed="rId5"/>
          <a:stretch>
            <a:fillRect/>
          </a:stretch>
        </p:blipFill>
        <p:spPr>
          <a:xfrm>
            <a:off x="795337" y="6855430"/>
            <a:ext cx="14243946" cy="1259870"/>
          </a:xfrm>
          <a:prstGeom prst="rect">
            <a:avLst/>
          </a:prstGeom>
        </p:spPr>
      </p:pic>
    </p:spTree>
    <p:extLst>
      <p:ext uri="{BB962C8B-B14F-4D97-AF65-F5344CB8AC3E}">
        <p14:creationId xmlns:p14="http://schemas.microsoft.com/office/powerpoint/2010/main" val="34381175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721415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File handling is an important part of any web application.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Python has several functions for creating, reading, updating, and deleting files.</a:t>
            </a:r>
          </a:p>
          <a:p>
            <a:endParaRPr lang="en-US" sz="3600" dirty="0">
              <a:solidFill>
                <a:schemeClr val="bg1"/>
              </a:solidFill>
              <a:latin typeface="Arial Rounded MT Bold" panose="020F0704030504030204" pitchFamily="34" charset="0"/>
            </a:endParaRPr>
          </a:p>
          <a:p>
            <a:r>
              <a:rPr lang="en-US" sz="3600" dirty="0">
                <a:solidFill>
                  <a:srgbClr val="FFC000"/>
                </a:solidFill>
                <a:latin typeface="Arial Rounded MT Bold" panose="020F0704030504030204" pitchFamily="34" charset="0"/>
              </a:rPr>
              <a:t>File Handling</a:t>
            </a:r>
          </a:p>
          <a:p>
            <a:r>
              <a:rPr lang="en-US" sz="3600" dirty="0">
                <a:solidFill>
                  <a:schemeClr val="bg1"/>
                </a:solidFill>
                <a:latin typeface="Arial Rounded MT Bold" panose="020F0704030504030204" pitchFamily="34" charset="0"/>
              </a:rPr>
              <a:t>The key function for working with files in Python is the open()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open() function takes two parameters; filename, and mode.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There are four different methods (modes) for opening a file: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37037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 - Read - Default value. Opens a file for reading, error if the file does not exist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"a" - Append - Opens a file for appending, creates the file if it does not exist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 - Write - Opens a file for writing, creates the file if it does not exist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"x" - Create - Creates the specified file, returns an error if the file exists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03582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a:p>
        </p:txBody>
      </p:sp>
      <p:sp>
        <p:nvSpPr>
          <p:cNvPr id="3" name="object 3"/>
          <p:cNvSpPr txBox="1">
            <a:spLocks noGrp="1"/>
          </p:cNvSpPr>
          <p:nvPr>
            <p:ph type="title"/>
          </p:nvPr>
        </p:nvSpPr>
        <p:spPr>
          <a:xfrm>
            <a:off x="2362200" y="722064"/>
            <a:ext cx="11570352"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Create a Parent Class</a:t>
            </a:r>
          </a:p>
        </p:txBody>
      </p:sp>
      <p:sp>
        <p:nvSpPr>
          <p:cNvPr id="4" name="object 4"/>
          <p:cNvSpPr txBox="1"/>
          <p:nvPr/>
        </p:nvSpPr>
        <p:spPr>
          <a:xfrm>
            <a:off x="1524000" y="2555494"/>
            <a:ext cx="12560952" cy="4444165"/>
          </a:xfrm>
          <a:prstGeom prst="rect">
            <a:avLst/>
          </a:prstGeom>
        </p:spPr>
        <p:txBody>
          <a:bodyPr vert="horz" wrap="square" lIns="0" tIns="12065" rIns="0" bIns="0" rtlCol="0">
            <a:spAutoFit/>
          </a:bodyPr>
          <a:lstStyle/>
          <a:p>
            <a:r>
              <a:rPr lang="en-US" sz="3200" dirty="0">
                <a:solidFill>
                  <a:schemeClr val="bg1"/>
                </a:solidFill>
                <a:latin typeface="Arial Rounded MT Bold" panose="020F0704030504030204" pitchFamily="34" charset="0"/>
              </a:rPr>
              <a:t>Any class can be a parent class, so the syntax is the same as creating any other class.</a:t>
            </a:r>
          </a:p>
          <a:p>
            <a:endParaRPr lang="en-US" sz="3200" b="1"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Example: Create a class named Person, with </a:t>
            </a:r>
            <a:r>
              <a:rPr lang="en-US" sz="3200" dirty="0" err="1">
                <a:solidFill>
                  <a:schemeClr val="bg1"/>
                </a:solidFill>
                <a:latin typeface="Arial Rounded MT Bold" panose="020F0704030504030204" pitchFamily="34" charset="0"/>
              </a:rPr>
              <a:t>firstname</a:t>
            </a:r>
            <a:r>
              <a:rPr lang="en-US" sz="3200" dirty="0">
                <a:solidFill>
                  <a:schemeClr val="bg1"/>
                </a:solidFill>
                <a:latin typeface="Arial Rounded MT Bold" panose="020F0704030504030204" pitchFamily="34" charset="0"/>
              </a:rPr>
              <a:t> and </a:t>
            </a:r>
            <a:r>
              <a:rPr lang="en-US" sz="3200" dirty="0" err="1">
                <a:solidFill>
                  <a:schemeClr val="bg1"/>
                </a:solidFill>
                <a:latin typeface="Arial Rounded MT Bold" panose="020F0704030504030204" pitchFamily="34" charset="0"/>
              </a:rPr>
              <a:t>lastname</a:t>
            </a:r>
            <a:r>
              <a:rPr lang="en-US" sz="3200" dirty="0">
                <a:solidFill>
                  <a:schemeClr val="bg1"/>
                </a:solidFill>
                <a:latin typeface="Arial Rounded MT Bold" panose="020F0704030504030204" pitchFamily="34" charset="0"/>
              </a:rPr>
              <a:t> properties, and a </a:t>
            </a:r>
            <a:r>
              <a:rPr lang="en-US" sz="3200" dirty="0" err="1">
                <a:solidFill>
                  <a:schemeClr val="bg1"/>
                </a:solidFill>
                <a:latin typeface="Arial Rounded MT Bold" panose="020F0704030504030204" pitchFamily="34" charset="0"/>
              </a:rPr>
              <a:t>printname</a:t>
            </a:r>
            <a:r>
              <a:rPr lang="en-US" sz="3200" dirty="0">
                <a:solidFill>
                  <a:schemeClr val="bg1"/>
                </a:solidFill>
                <a:latin typeface="Arial Rounded MT Bold" panose="020F0704030504030204" pitchFamily="34" charset="0"/>
              </a:rPr>
              <a:t> method:</a:t>
            </a:r>
          </a:p>
          <a:p>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endParaRPr lang="en-US" sz="3200" b="1"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5" name="Picture 4"/>
          <p:cNvPicPr>
            <a:picLocks noChangeAspect="1"/>
          </p:cNvPicPr>
          <p:nvPr/>
        </p:nvPicPr>
        <p:blipFill>
          <a:blip r:embed="rId4"/>
          <a:stretch>
            <a:fillRect/>
          </a:stretch>
        </p:blipFill>
        <p:spPr>
          <a:xfrm>
            <a:off x="1526186" y="5643639"/>
            <a:ext cx="11885013" cy="4204932"/>
          </a:xfrm>
          <a:prstGeom prst="rect">
            <a:avLst/>
          </a:prstGeom>
        </p:spPr>
      </p:pic>
    </p:spTree>
    <p:extLst>
      <p:ext uri="{BB962C8B-B14F-4D97-AF65-F5344CB8AC3E}">
        <p14:creationId xmlns:p14="http://schemas.microsoft.com/office/powerpoint/2010/main" val="391396685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In addition you can specify if the file should be handled as binary or text mode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 - Text - Default value. Text mode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"b" - Binary - Binary mode (e.g. images)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Syntax</a:t>
            </a:r>
          </a:p>
          <a:p>
            <a:r>
              <a:rPr lang="en-US" sz="3600" dirty="0">
                <a:solidFill>
                  <a:schemeClr val="bg1"/>
                </a:solidFill>
                <a:latin typeface="Arial Rounded MT Bold" panose="020F0704030504030204" pitchFamily="34" charset="0"/>
              </a:rPr>
              <a:t>To open a file for reading it is enough to specify the name of the file:</a:t>
            </a: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3197194-B28F-4264-B9D4-6113C137EE12}"/>
              </a:ext>
            </a:extLst>
          </p:cNvPr>
          <p:cNvPicPr>
            <a:picLocks noChangeAspect="1"/>
          </p:cNvPicPr>
          <p:nvPr/>
        </p:nvPicPr>
        <p:blipFill>
          <a:blip r:embed="rId5"/>
          <a:stretch>
            <a:fillRect/>
          </a:stretch>
        </p:blipFill>
        <p:spPr>
          <a:xfrm>
            <a:off x="776287" y="8427163"/>
            <a:ext cx="12101513" cy="854754"/>
          </a:xfrm>
          <a:prstGeom prst="rect">
            <a:avLst/>
          </a:prstGeom>
        </p:spPr>
      </p:pic>
    </p:spTree>
    <p:extLst>
      <p:ext uri="{BB962C8B-B14F-4D97-AF65-F5344CB8AC3E}">
        <p14:creationId xmlns:p14="http://schemas.microsoft.com/office/powerpoint/2010/main" val="340479818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Open a File on the Server</a:t>
            </a:r>
          </a:p>
          <a:p>
            <a:r>
              <a:rPr lang="en-US" sz="3600" dirty="0">
                <a:solidFill>
                  <a:schemeClr val="bg1"/>
                </a:solidFill>
                <a:latin typeface="Arial Rounded MT Bold" panose="020F0704030504030204" pitchFamily="34" charset="0"/>
              </a:rPr>
              <a:t>Assume we have the following file, located in the same folder as Python: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demofile.txt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6CAA396F-D0A1-414D-ADCC-8226DBD375EC}"/>
              </a:ext>
            </a:extLst>
          </p:cNvPr>
          <p:cNvPicPr>
            <a:picLocks noChangeAspect="1"/>
          </p:cNvPicPr>
          <p:nvPr/>
        </p:nvPicPr>
        <p:blipFill>
          <a:blip r:embed="rId5"/>
          <a:stretch>
            <a:fillRect/>
          </a:stretch>
        </p:blipFill>
        <p:spPr>
          <a:xfrm>
            <a:off x="757236" y="5665086"/>
            <a:ext cx="12900731" cy="1840614"/>
          </a:xfrm>
          <a:prstGeom prst="rect">
            <a:avLst/>
          </a:prstGeom>
        </p:spPr>
      </p:pic>
    </p:spTree>
    <p:extLst>
      <p:ext uri="{BB962C8B-B14F-4D97-AF65-F5344CB8AC3E}">
        <p14:creationId xmlns:p14="http://schemas.microsoft.com/office/powerpoint/2010/main" val="4379985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To open the file, use the built-in open()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open() function returns a file object, which has a read() method for reading the content of the file: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FA97130-2AB8-426D-9478-CC526C17166E}"/>
              </a:ext>
            </a:extLst>
          </p:cNvPr>
          <p:cNvPicPr>
            <a:picLocks noChangeAspect="1"/>
          </p:cNvPicPr>
          <p:nvPr/>
        </p:nvPicPr>
        <p:blipFill>
          <a:blip r:embed="rId5"/>
          <a:stretch>
            <a:fillRect/>
          </a:stretch>
        </p:blipFill>
        <p:spPr>
          <a:xfrm>
            <a:off x="742949" y="6619675"/>
            <a:ext cx="13454458" cy="1350211"/>
          </a:xfrm>
          <a:prstGeom prst="rect">
            <a:avLst/>
          </a:prstGeom>
        </p:spPr>
      </p:pic>
    </p:spTree>
    <p:extLst>
      <p:ext uri="{BB962C8B-B14F-4D97-AF65-F5344CB8AC3E}">
        <p14:creationId xmlns:p14="http://schemas.microsoft.com/office/powerpoint/2010/main" val="27859874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If the file is located in a different location, you will have to specify the file path, like this: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Open a file on a different location: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417ED32F-2DBB-4420-AA78-A7FAAD164D2E}"/>
              </a:ext>
            </a:extLst>
          </p:cNvPr>
          <p:cNvPicPr>
            <a:picLocks noChangeAspect="1"/>
          </p:cNvPicPr>
          <p:nvPr/>
        </p:nvPicPr>
        <p:blipFill>
          <a:blip r:embed="rId5"/>
          <a:stretch>
            <a:fillRect/>
          </a:stretch>
        </p:blipFill>
        <p:spPr>
          <a:xfrm>
            <a:off x="785812" y="6049404"/>
            <a:ext cx="13523594" cy="1344631"/>
          </a:xfrm>
          <a:prstGeom prst="rect">
            <a:avLst/>
          </a:prstGeom>
        </p:spPr>
      </p:pic>
    </p:spTree>
    <p:extLst>
      <p:ext uri="{BB962C8B-B14F-4D97-AF65-F5344CB8AC3E}">
        <p14:creationId xmlns:p14="http://schemas.microsoft.com/office/powerpoint/2010/main" val="37829339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Read Only Parts of the File</a:t>
            </a:r>
          </a:p>
          <a:p>
            <a:r>
              <a:rPr lang="en-US" sz="3600" dirty="0">
                <a:solidFill>
                  <a:schemeClr val="bg1"/>
                </a:solidFill>
                <a:latin typeface="Arial Rounded MT Bold" panose="020F0704030504030204" pitchFamily="34" charset="0"/>
              </a:rPr>
              <a:t>By default the read() method returns the whole text, but you can also specify how many characters you want to return: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Return the 5 first characters of the file: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CC817C0-6551-4D7F-BB86-7A4D2FC32FF5}"/>
              </a:ext>
            </a:extLst>
          </p:cNvPr>
          <p:cNvPicPr>
            <a:picLocks noChangeAspect="1"/>
          </p:cNvPicPr>
          <p:nvPr/>
        </p:nvPicPr>
        <p:blipFill>
          <a:blip r:embed="rId5"/>
          <a:stretch>
            <a:fillRect/>
          </a:stretch>
        </p:blipFill>
        <p:spPr>
          <a:xfrm>
            <a:off x="776287" y="6451056"/>
            <a:ext cx="13153262" cy="1283244"/>
          </a:xfrm>
          <a:prstGeom prst="rect">
            <a:avLst/>
          </a:prstGeom>
        </p:spPr>
      </p:pic>
    </p:spTree>
    <p:extLst>
      <p:ext uri="{BB962C8B-B14F-4D97-AF65-F5344CB8AC3E}">
        <p14:creationId xmlns:p14="http://schemas.microsoft.com/office/powerpoint/2010/main" val="8111741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Read Lines</a:t>
            </a:r>
          </a:p>
          <a:p>
            <a:r>
              <a:rPr lang="en-US" sz="3600" dirty="0">
                <a:solidFill>
                  <a:schemeClr val="bg1"/>
                </a:solidFill>
                <a:latin typeface="Arial Rounded MT Bold" panose="020F0704030504030204" pitchFamily="34" charset="0"/>
              </a:rPr>
              <a:t>You can return one line by using the </a:t>
            </a:r>
            <a:r>
              <a:rPr lang="en-US" sz="3600" dirty="0" err="1">
                <a:solidFill>
                  <a:schemeClr val="bg1"/>
                </a:solidFill>
                <a:latin typeface="Arial Rounded MT Bold" panose="020F0704030504030204" pitchFamily="34" charset="0"/>
              </a:rPr>
              <a:t>readline</a:t>
            </a:r>
            <a:r>
              <a:rPr lang="en-US" sz="3600" dirty="0">
                <a:solidFill>
                  <a:schemeClr val="bg1"/>
                </a:solidFill>
                <a:latin typeface="Arial Rounded MT Bold" panose="020F0704030504030204" pitchFamily="34" charset="0"/>
              </a:rPr>
              <a: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Read one line of the file: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73A59928-85CB-40B2-ADCC-FC09DE506B1B}"/>
              </a:ext>
            </a:extLst>
          </p:cNvPr>
          <p:cNvPicPr>
            <a:picLocks noChangeAspect="1"/>
          </p:cNvPicPr>
          <p:nvPr/>
        </p:nvPicPr>
        <p:blipFill>
          <a:blip r:embed="rId5"/>
          <a:stretch>
            <a:fillRect/>
          </a:stretch>
        </p:blipFill>
        <p:spPr>
          <a:xfrm>
            <a:off x="776287" y="6104118"/>
            <a:ext cx="13838617" cy="1401582"/>
          </a:xfrm>
          <a:prstGeom prst="rect">
            <a:avLst/>
          </a:prstGeom>
        </p:spPr>
      </p:pic>
    </p:spTree>
    <p:extLst>
      <p:ext uri="{BB962C8B-B14F-4D97-AF65-F5344CB8AC3E}">
        <p14:creationId xmlns:p14="http://schemas.microsoft.com/office/powerpoint/2010/main" val="6357774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By calling </a:t>
            </a:r>
            <a:r>
              <a:rPr lang="en-US" sz="3600" dirty="0" err="1">
                <a:solidFill>
                  <a:schemeClr val="bg1"/>
                </a:solidFill>
                <a:latin typeface="Arial Rounded MT Bold" panose="020F0704030504030204" pitchFamily="34" charset="0"/>
              </a:rPr>
              <a:t>readline</a:t>
            </a:r>
            <a:r>
              <a:rPr lang="en-US" sz="3600" dirty="0">
                <a:solidFill>
                  <a:schemeClr val="bg1"/>
                </a:solidFill>
                <a:latin typeface="Arial Rounded MT Bold" panose="020F0704030504030204" pitchFamily="34" charset="0"/>
              </a:rPr>
              <a:t>() two times, you can read the two first lines: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Read two lines of the file: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12A7BA1-7A23-4C41-A979-0FD644310FF0}"/>
              </a:ext>
            </a:extLst>
          </p:cNvPr>
          <p:cNvPicPr>
            <a:picLocks noChangeAspect="1"/>
          </p:cNvPicPr>
          <p:nvPr/>
        </p:nvPicPr>
        <p:blipFill>
          <a:blip r:embed="rId5"/>
          <a:stretch>
            <a:fillRect/>
          </a:stretch>
        </p:blipFill>
        <p:spPr>
          <a:xfrm>
            <a:off x="790574" y="6057900"/>
            <a:ext cx="12321152" cy="1524000"/>
          </a:xfrm>
          <a:prstGeom prst="rect">
            <a:avLst/>
          </a:prstGeom>
        </p:spPr>
      </p:pic>
    </p:spTree>
    <p:extLst>
      <p:ext uri="{BB962C8B-B14F-4D97-AF65-F5344CB8AC3E}">
        <p14:creationId xmlns:p14="http://schemas.microsoft.com/office/powerpoint/2010/main" val="39837655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By looping through the lines of the file, you can read the whole file, line by line: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Loop through the file line by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5F81854-669B-4A15-8E60-E792E5F51A35}"/>
              </a:ext>
            </a:extLst>
          </p:cNvPr>
          <p:cNvPicPr>
            <a:picLocks noChangeAspect="1"/>
          </p:cNvPicPr>
          <p:nvPr/>
        </p:nvPicPr>
        <p:blipFill>
          <a:blip r:embed="rId5"/>
          <a:stretch>
            <a:fillRect/>
          </a:stretch>
        </p:blipFill>
        <p:spPr>
          <a:xfrm>
            <a:off x="776287" y="5931284"/>
            <a:ext cx="12183783" cy="1650616"/>
          </a:xfrm>
          <a:prstGeom prst="rect">
            <a:avLst/>
          </a:prstGeom>
        </p:spPr>
      </p:pic>
    </p:spTree>
    <p:extLst>
      <p:ext uri="{BB962C8B-B14F-4D97-AF65-F5344CB8AC3E}">
        <p14:creationId xmlns:p14="http://schemas.microsoft.com/office/powerpoint/2010/main" val="35413886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Open</a:t>
            </a:r>
          </a:p>
        </p:txBody>
      </p:sp>
      <p:sp>
        <p:nvSpPr>
          <p:cNvPr id="4" name="object 4"/>
          <p:cNvSpPr txBox="1"/>
          <p:nvPr/>
        </p:nvSpPr>
        <p:spPr>
          <a:xfrm>
            <a:off x="776287" y="2618006"/>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Close Files</a:t>
            </a:r>
          </a:p>
          <a:p>
            <a:r>
              <a:rPr lang="en-US" sz="3600" dirty="0">
                <a:solidFill>
                  <a:schemeClr val="bg1"/>
                </a:solidFill>
                <a:latin typeface="Arial Rounded MT Bold" panose="020F0704030504030204" pitchFamily="34" charset="0"/>
              </a:rPr>
              <a:t>It is a good practice to always close the file when you are done with it.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Close the file when you are finish with it: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D92A759-EC34-4C2D-B1D1-228E89B1560F}"/>
              </a:ext>
            </a:extLst>
          </p:cNvPr>
          <p:cNvPicPr>
            <a:picLocks noChangeAspect="1"/>
          </p:cNvPicPr>
          <p:nvPr/>
        </p:nvPicPr>
        <p:blipFill>
          <a:blip r:embed="rId5"/>
          <a:stretch>
            <a:fillRect/>
          </a:stretch>
        </p:blipFill>
        <p:spPr>
          <a:xfrm>
            <a:off x="776287" y="6500604"/>
            <a:ext cx="13336022" cy="1690896"/>
          </a:xfrm>
          <a:prstGeom prst="rect">
            <a:avLst/>
          </a:prstGeom>
        </p:spPr>
      </p:pic>
      <p:sp>
        <p:nvSpPr>
          <p:cNvPr id="14" name="TextBox 13">
            <a:extLst>
              <a:ext uri="{FF2B5EF4-FFF2-40B4-BE49-F238E27FC236}">
                <a16:creationId xmlns:a16="http://schemas.microsoft.com/office/drawing/2014/main" id="{D642B1EF-FB35-4B13-BD0E-53F6595E24B3}"/>
              </a:ext>
            </a:extLst>
          </p:cNvPr>
          <p:cNvSpPr txBox="1"/>
          <p:nvPr/>
        </p:nvSpPr>
        <p:spPr>
          <a:xfrm>
            <a:off x="785812" y="8584006"/>
            <a:ext cx="9144000" cy="1384995"/>
          </a:xfrm>
          <a:prstGeom prst="rect">
            <a:avLst/>
          </a:prstGeom>
          <a:noFill/>
        </p:spPr>
        <p:txBody>
          <a:bodyPr wrap="square">
            <a:spAutoFit/>
          </a:bodyPr>
          <a:lstStyle/>
          <a:p>
            <a:r>
              <a:rPr lang="en-US" sz="2800" dirty="0">
                <a:solidFill>
                  <a:schemeClr val="bg1"/>
                </a:solidFill>
              </a:rPr>
              <a:t>Note: You should always close your files, in some cases, due to buffering, changes made to a file may not show until you close the file.</a:t>
            </a:r>
            <a:endParaRPr lang="en-IN" sz="2800" dirty="0">
              <a:solidFill>
                <a:schemeClr val="bg1"/>
              </a:solidFill>
            </a:endParaRPr>
          </a:p>
        </p:txBody>
      </p:sp>
    </p:spTree>
    <p:extLst>
      <p:ext uri="{BB962C8B-B14F-4D97-AF65-F5344CB8AC3E}">
        <p14:creationId xmlns:p14="http://schemas.microsoft.com/office/powerpoint/2010/main" val="40036931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Write</a:t>
            </a:r>
          </a:p>
        </p:txBody>
      </p:sp>
      <p:sp>
        <p:nvSpPr>
          <p:cNvPr id="4" name="object 4"/>
          <p:cNvSpPr txBox="1"/>
          <p:nvPr/>
        </p:nvSpPr>
        <p:spPr>
          <a:xfrm>
            <a:off x="1020710" y="3238500"/>
            <a:ext cx="13225463" cy="4444165"/>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Write to an Existing File</a:t>
            </a:r>
          </a:p>
          <a:p>
            <a:endParaRPr lang="en-US" sz="3600" dirty="0">
              <a:solidFill>
                <a:srgbClr val="FFC000"/>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To write to an existing file, you must add a parameter to the open()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"a" - Append - will append to the end of the file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 - Write - will overwrite any existing content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72665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dirty="0"/>
          </a:p>
        </p:txBody>
      </p:sp>
      <p:sp>
        <p:nvSpPr>
          <p:cNvPr id="3" name="object 3"/>
          <p:cNvSpPr txBox="1">
            <a:spLocks noGrp="1"/>
          </p:cNvSpPr>
          <p:nvPr>
            <p:ph type="title"/>
          </p:nvPr>
        </p:nvSpPr>
        <p:spPr>
          <a:xfrm>
            <a:off x="2362200" y="722064"/>
            <a:ext cx="11570352"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Create a Child Class</a:t>
            </a:r>
          </a:p>
        </p:txBody>
      </p:sp>
      <p:sp>
        <p:nvSpPr>
          <p:cNvPr id="4" name="object 4"/>
          <p:cNvSpPr txBox="1"/>
          <p:nvPr/>
        </p:nvSpPr>
        <p:spPr>
          <a:xfrm>
            <a:off x="1524000" y="2555494"/>
            <a:ext cx="12560952" cy="3459280"/>
          </a:xfrm>
          <a:prstGeom prst="rect">
            <a:avLst/>
          </a:prstGeom>
        </p:spPr>
        <p:txBody>
          <a:bodyPr vert="horz" wrap="square" lIns="0" tIns="12065" rIns="0" bIns="0" rtlCol="0">
            <a:spAutoFit/>
          </a:bodyPr>
          <a:lstStyle/>
          <a:p>
            <a:r>
              <a:rPr lang="en-US" sz="3200" b="1" dirty="0">
                <a:solidFill>
                  <a:schemeClr val="bg1"/>
                </a:solidFill>
                <a:latin typeface="Arial Rounded MT Bold" panose="020F0704030504030204" pitchFamily="34" charset="0"/>
              </a:rPr>
              <a:t>To create a class that inherits the functionality from another class, send the parent class as a parameter when creating the child class.</a:t>
            </a:r>
          </a:p>
          <a:p>
            <a:endParaRPr lang="en-US" sz="3200" b="1"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Example: Create a class named Student, which will inherit the properties and methods from the Person class:</a:t>
            </a:r>
            <a:endParaRPr lang="en-US" sz="3200" b="1"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4"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5"/>
          <a:stretch>
            <a:fillRect/>
          </a:stretch>
        </p:blipFill>
        <p:spPr>
          <a:xfrm>
            <a:off x="1521374" y="6438900"/>
            <a:ext cx="11407698" cy="1371600"/>
          </a:xfrm>
          <a:prstGeom prst="rect">
            <a:avLst/>
          </a:prstGeom>
        </p:spPr>
      </p:pic>
      <p:sp>
        <p:nvSpPr>
          <p:cNvPr id="8" name="object 4">
            <a:extLst>
              <a:ext uri="{FF2B5EF4-FFF2-40B4-BE49-F238E27FC236}">
                <a16:creationId xmlns:a16="http://schemas.microsoft.com/office/drawing/2014/main" id="{316DFE0C-3A38-4FC6-AE4F-57F37FAA4417}"/>
              </a:ext>
            </a:extLst>
          </p:cNvPr>
          <p:cNvSpPr txBox="1"/>
          <p:nvPr/>
        </p:nvSpPr>
        <p:spPr>
          <a:xfrm>
            <a:off x="1552903" y="8567868"/>
            <a:ext cx="12560952" cy="997068"/>
          </a:xfrm>
          <a:prstGeom prst="rect">
            <a:avLst/>
          </a:prstGeom>
        </p:spPr>
        <p:txBody>
          <a:bodyPr vert="horz" wrap="square" lIns="0" tIns="12065" rIns="0" bIns="0" rtlCol="0">
            <a:spAutoFit/>
          </a:bodyPr>
          <a:lstStyle/>
          <a:p>
            <a:pPr lvl="0">
              <a:defRPr/>
            </a:pPr>
            <a:r>
              <a:rPr lang="en-US" sz="3200" dirty="0">
                <a:solidFill>
                  <a:schemeClr val="bg1"/>
                </a:solidFill>
                <a:latin typeface="Arial Rounded MT Bold" panose="020F0704030504030204" pitchFamily="34" charset="0"/>
              </a:rPr>
              <a:t>Now the Student class has the same properties and methods as the Person class.</a:t>
            </a:r>
          </a:p>
        </p:txBody>
      </p:sp>
    </p:spTree>
    <p:extLst>
      <p:ext uri="{BB962C8B-B14F-4D97-AF65-F5344CB8AC3E}">
        <p14:creationId xmlns:p14="http://schemas.microsoft.com/office/powerpoint/2010/main" val="254344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0-#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Write</a:t>
            </a:r>
          </a:p>
        </p:txBody>
      </p:sp>
      <p:sp>
        <p:nvSpPr>
          <p:cNvPr id="4" name="object 4"/>
          <p:cNvSpPr txBox="1"/>
          <p:nvPr/>
        </p:nvSpPr>
        <p:spPr>
          <a:xfrm>
            <a:off x="1020710" y="3238500"/>
            <a:ext cx="1322546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Open the file "demofile2.txt" and append content to the file: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3A4B66A-0BD1-4332-952B-28F266357146}"/>
              </a:ext>
            </a:extLst>
          </p:cNvPr>
          <p:cNvPicPr>
            <a:picLocks noChangeAspect="1"/>
          </p:cNvPicPr>
          <p:nvPr/>
        </p:nvPicPr>
        <p:blipFill>
          <a:blip r:embed="rId5"/>
          <a:stretch>
            <a:fillRect/>
          </a:stretch>
        </p:blipFill>
        <p:spPr>
          <a:xfrm>
            <a:off x="1027616" y="5006933"/>
            <a:ext cx="13218557" cy="3207549"/>
          </a:xfrm>
          <a:prstGeom prst="rect">
            <a:avLst/>
          </a:prstGeom>
        </p:spPr>
      </p:pic>
    </p:spTree>
    <p:extLst>
      <p:ext uri="{BB962C8B-B14F-4D97-AF65-F5344CB8AC3E}">
        <p14:creationId xmlns:p14="http://schemas.microsoft.com/office/powerpoint/2010/main" val="2211941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Write</a:t>
            </a:r>
          </a:p>
        </p:txBody>
      </p:sp>
      <p:sp>
        <p:nvSpPr>
          <p:cNvPr id="4" name="object 4"/>
          <p:cNvSpPr txBox="1"/>
          <p:nvPr/>
        </p:nvSpPr>
        <p:spPr>
          <a:xfrm>
            <a:off x="1020710" y="3238500"/>
            <a:ext cx="1322546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Open the file "demofile3.txt" and overwrite the content: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89450BF-D10F-47EC-9CD5-6B9BBF7F02D5}"/>
              </a:ext>
            </a:extLst>
          </p:cNvPr>
          <p:cNvPicPr>
            <a:picLocks noChangeAspect="1"/>
          </p:cNvPicPr>
          <p:nvPr/>
        </p:nvPicPr>
        <p:blipFill>
          <a:blip r:embed="rId5"/>
          <a:stretch>
            <a:fillRect/>
          </a:stretch>
        </p:blipFill>
        <p:spPr>
          <a:xfrm>
            <a:off x="1020710" y="5067188"/>
            <a:ext cx="12483445" cy="2914523"/>
          </a:xfrm>
          <a:prstGeom prst="rect">
            <a:avLst/>
          </a:prstGeom>
        </p:spPr>
      </p:pic>
      <p:sp>
        <p:nvSpPr>
          <p:cNvPr id="10" name="TextBox 9">
            <a:extLst>
              <a:ext uri="{FF2B5EF4-FFF2-40B4-BE49-F238E27FC236}">
                <a16:creationId xmlns:a16="http://schemas.microsoft.com/office/drawing/2014/main" id="{2BBDEE50-6987-49D0-A1D1-5F9C555BA859}"/>
              </a:ext>
            </a:extLst>
          </p:cNvPr>
          <p:cNvSpPr txBox="1"/>
          <p:nvPr/>
        </p:nvSpPr>
        <p:spPr>
          <a:xfrm>
            <a:off x="1049285" y="8759111"/>
            <a:ext cx="9144000" cy="954107"/>
          </a:xfrm>
          <a:prstGeom prst="rect">
            <a:avLst/>
          </a:prstGeom>
          <a:noFill/>
        </p:spPr>
        <p:txBody>
          <a:bodyPr wrap="square">
            <a:spAutoFit/>
          </a:bodyPr>
          <a:lstStyle/>
          <a:p>
            <a:r>
              <a:rPr lang="en-US" sz="2800" b="1" i="0" dirty="0">
                <a:solidFill>
                  <a:schemeClr val="bg1"/>
                </a:solidFill>
                <a:effectLst/>
                <a:latin typeface="Verdana" panose="020B0604030504040204" pitchFamily="34" charset="0"/>
              </a:rPr>
              <a:t>Note:</a:t>
            </a:r>
            <a:r>
              <a:rPr lang="en-US" sz="2800" b="0" i="0" dirty="0">
                <a:solidFill>
                  <a:schemeClr val="bg1"/>
                </a:solidFill>
                <a:effectLst/>
                <a:latin typeface="Verdana" panose="020B0604030504040204" pitchFamily="34" charset="0"/>
              </a:rPr>
              <a:t> the "w" method will overwrite the entire file.</a:t>
            </a:r>
            <a:endParaRPr lang="en-IN" sz="2800" dirty="0">
              <a:solidFill>
                <a:schemeClr val="bg1"/>
              </a:solidFill>
            </a:endParaRPr>
          </a:p>
        </p:txBody>
      </p:sp>
    </p:spTree>
    <p:extLst>
      <p:ext uri="{BB962C8B-B14F-4D97-AF65-F5344CB8AC3E}">
        <p14:creationId xmlns:p14="http://schemas.microsoft.com/office/powerpoint/2010/main" val="6456608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Write</a:t>
            </a:r>
          </a:p>
        </p:txBody>
      </p:sp>
      <p:sp>
        <p:nvSpPr>
          <p:cNvPr id="4" name="object 4"/>
          <p:cNvSpPr txBox="1"/>
          <p:nvPr/>
        </p:nvSpPr>
        <p:spPr>
          <a:xfrm>
            <a:off x="1083943" y="2400300"/>
            <a:ext cx="13225463" cy="6660157"/>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Create a New File</a:t>
            </a:r>
          </a:p>
          <a:p>
            <a:r>
              <a:rPr lang="en-US" sz="3600" dirty="0">
                <a:solidFill>
                  <a:schemeClr val="bg1"/>
                </a:solidFill>
                <a:latin typeface="Arial Rounded MT Bold" panose="020F0704030504030204" pitchFamily="34" charset="0"/>
              </a:rPr>
              <a:t>To create a new file in Python, use the open() method, with one of the following parameters: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"x" - Create - will create a file, returns an error if the file exist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"a" - Append - will create a file if the specified file does not exist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 - Write - will create a file if the specified file does not exist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10508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File Write</a:t>
            </a:r>
          </a:p>
        </p:txBody>
      </p:sp>
      <p:sp>
        <p:nvSpPr>
          <p:cNvPr id="4" name="object 4"/>
          <p:cNvSpPr txBox="1"/>
          <p:nvPr/>
        </p:nvSpPr>
        <p:spPr>
          <a:xfrm>
            <a:off x="1083943" y="2400300"/>
            <a:ext cx="1322546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a file called "myfile.txt":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4">
            <a:extLst>
              <a:ext uri="{FF2B5EF4-FFF2-40B4-BE49-F238E27FC236}">
                <a16:creationId xmlns:a16="http://schemas.microsoft.com/office/drawing/2014/main" id="{DA7792F1-1825-495C-B2F7-443EFD5499E0}"/>
              </a:ext>
            </a:extLst>
          </p:cNvPr>
          <p:cNvSpPr txBox="1"/>
          <p:nvPr/>
        </p:nvSpPr>
        <p:spPr>
          <a:xfrm>
            <a:off x="1083943" y="5289071"/>
            <a:ext cx="13225463"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 a new empty file is created!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a new file if it does not exist:</a:t>
            </a:r>
          </a:p>
        </p:txBody>
      </p:sp>
      <p:pic>
        <p:nvPicPr>
          <p:cNvPr id="5" name="Picture 4">
            <a:extLst>
              <a:ext uri="{FF2B5EF4-FFF2-40B4-BE49-F238E27FC236}">
                <a16:creationId xmlns:a16="http://schemas.microsoft.com/office/drawing/2014/main" id="{971D638E-E1EF-4AB4-8CDC-93E8B2BD4384}"/>
              </a:ext>
            </a:extLst>
          </p:cNvPr>
          <p:cNvPicPr>
            <a:picLocks noChangeAspect="1"/>
          </p:cNvPicPr>
          <p:nvPr/>
        </p:nvPicPr>
        <p:blipFill>
          <a:blip r:embed="rId5"/>
          <a:stretch>
            <a:fillRect/>
          </a:stretch>
        </p:blipFill>
        <p:spPr>
          <a:xfrm>
            <a:off x="1083943" y="3974956"/>
            <a:ext cx="11647337" cy="787543"/>
          </a:xfrm>
          <a:prstGeom prst="rect">
            <a:avLst/>
          </a:prstGeom>
        </p:spPr>
      </p:pic>
      <p:pic>
        <p:nvPicPr>
          <p:cNvPr id="9" name="Picture 8">
            <a:extLst>
              <a:ext uri="{FF2B5EF4-FFF2-40B4-BE49-F238E27FC236}">
                <a16:creationId xmlns:a16="http://schemas.microsoft.com/office/drawing/2014/main" id="{DDAC3321-E2D0-46DB-B765-852341C14131}"/>
              </a:ext>
            </a:extLst>
          </p:cNvPr>
          <p:cNvPicPr>
            <a:picLocks noChangeAspect="1"/>
          </p:cNvPicPr>
          <p:nvPr/>
        </p:nvPicPr>
        <p:blipFill>
          <a:blip r:embed="rId6"/>
          <a:stretch>
            <a:fillRect/>
          </a:stretch>
        </p:blipFill>
        <p:spPr>
          <a:xfrm>
            <a:off x="1083943" y="8074855"/>
            <a:ext cx="11647337" cy="755428"/>
          </a:xfrm>
          <a:prstGeom prst="rect">
            <a:avLst/>
          </a:prstGeom>
        </p:spPr>
      </p:pic>
    </p:spTree>
    <p:extLst>
      <p:ext uri="{BB962C8B-B14F-4D97-AF65-F5344CB8AC3E}">
        <p14:creationId xmlns:p14="http://schemas.microsoft.com/office/powerpoint/2010/main" val="21100358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Delete File</a:t>
            </a:r>
          </a:p>
        </p:txBody>
      </p:sp>
      <p:sp>
        <p:nvSpPr>
          <p:cNvPr id="4" name="object 4"/>
          <p:cNvSpPr txBox="1"/>
          <p:nvPr/>
        </p:nvSpPr>
        <p:spPr>
          <a:xfrm>
            <a:off x="1083943" y="2400300"/>
            <a:ext cx="13225463" cy="3336170"/>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Delete a File</a:t>
            </a:r>
          </a:p>
          <a:p>
            <a:r>
              <a:rPr lang="en-US" sz="3600" dirty="0">
                <a:solidFill>
                  <a:schemeClr val="bg1"/>
                </a:solidFill>
                <a:latin typeface="Arial Rounded MT Bold" panose="020F0704030504030204" pitchFamily="34" charset="0"/>
              </a:rPr>
              <a:t>To delete a file, you must import the OS module, and run its </a:t>
            </a:r>
            <a:r>
              <a:rPr lang="en-US" sz="3600" dirty="0" err="1">
                <a:solidFill>
                  <a:schemeClr val="bg1"/>
                </a:solidFill>
                <a:latin typeface="Arial Rounded MT Bold" panose="020F0704030504030204" pitchFamily="34" charset="0"/>
              </a:rPr>
              <a:t>os.remove</a:t>
            </a:r>
            <a:r>
              <a:rPr lang="en-US" sz="3600" dirty="0">
                <a:solidFill>
                  <a:schemeClr val="bg1"/>
                </a:solidFill>
                <a:latin typeface="Arial Rounded MT Bold" panose="020F0704030504030204" pitchFamily="34" charset="0"/>
              </a:rPr>
              <a:t>()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Remove the file "demofile.txt":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0FA8264-F524-4C03-8459-695BE453F7C0}"/>
              </a:ext>
            </a:extLst>
          </p:cNvPr>
          <p:cNvPicPr>
            <a:picLocks noChangeAspect="1"/>
          </p:cNvPicPr>
          <p:nvPr/>
        </p:nvPicPr>
        <p:blipFill>
          <a:blip r:embed="rId5"/>
          <a:stretch>
            <a:fillRect/>
          </a:stretch>
        </p:blipFill>
        <p:spPr>
          <a:xfrm>
            <a:off x="1112519" y="6332606"/>
            <a:ext cx="12908282" cy="1356304"/>
          </a:xfrm>
          <a:prstGeom prst="rect">
            <a:avLst/>
          </a:prstGeom>
        </p:spPr>
      </p:pic>
    </p:spTree>
    <p:extLst>
      <p:ext uri="{BB962C8B-B14F-4D97-AF65-F5344CB8AC3E}">
        <p14:creationId xmlns:p14="http://schemas.microsoft.com/office/powerpoint/2010/main" val="31213368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Delete File</a:t>
            </a:r>
          </a:p>
        </p:txBody>
      </p:sp>
      <p:sp>
        <p:nvSpPr>
          <p:cNvPr id="4" name="object 4"/>
          <p:cNvSpPr txBox="1"/>
          <p:nvPr/>
        </p:nvSpPr>
        <p:spPr>
          <a:xfrm>
            <a:off x="1083943" y="2400300"/>
            <a:ext cx="13225463" cy="3336170"/>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Check if File exist:</a:t>
            </a:r>
          </a:p>
          <a:p>
            <a:r>
              <a:rPr lang="en-US" sz="3600" dirty="0">
                <a:solidFill>
                  <a:schemeClr val="bg1"/>
                </a:solidFill>
                <a:latin typeface="Arial Rounded MT Bold" panose="020F0704030504030204" pitchFamily="34" charset="0"/>
              </a:rPr>
              <a:t>To avoid getting an error, you might want to check if the file exists before you try to delete it: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Check if file exists, then delete it: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E5BDF5A-D76A-4138-9ABA-CB29EB1840D2}"/>
              </a:ext>
            </a:extLst>
          </p:cNvPr>
          <p:cNvPicPr>
            <a:picLocks noChangeAspect="1"/>
          </p:cNvPicPr>
          <p:nvPr/>
        </p:nvPicPr>
        <p:blipFill>
          <a:blip r:embed="rId5"/>
          <a:stretch>
            <a:fillRect/>
          </a:stretch>
        </p:blipFill>
        <p:spPr>
          <a:xfrm>
            <a:off x="1107755" y="6332606"/>
            <a:ext cx="12585040" cy="2468494"/>
          </a:xfrm>
          <a:prstGeom prst="rect">
            <a:avLst/>
          </a:prstGeom>
        </p:spPr>
      </p:pic>
    </p:spTree>
    <p:extLst>
      <p:ext uri="{BB962C8B-B14F-4D97-AF65-F5344CB8AC3E}">
        <p14:creationId xmlns:p14="http://schemas.microsoft.com/office/powerpoint/2010/main" val="40512596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Delete File</a:t>
            </a:r>
          </a:p>
        </p:txBody>
      </p:sp>
      <p:sp>
        <p:nvSpPr>
          <p:cNvPr id="4" name="object 4"/>
          <p:cNvSpPr txBox="1"/>
          <p:nvPr/>
        </p:nvSpPr>
        <p:spPr>
          <a:xfrm>
            <a:off x="1083943" y="2400300"/>
            <a:ext cx="13225463" cy="2782172"/>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Delete Folder</a:t>
            </a:r>
          </a:p>
          <a:p>
            <a:r>
              <a:rPr lang="en-US" sz="3600" dirty="0">
                <a:solidFill>
                  <a:schemeClr val="bg1"/>
                </a:solidFill>
                <a:latin typeface="Arial Rounded MT Bold" panose="020F0704030504030204" pitchFamily="34" charset="0"/>
              </a:rPr>
              <a:t>To delete an entire folder, use the </a:t>
            </a:r>
            <a:r>
              <a:rPr lang="en-US" sz="3600" dirty="0" err="1">
                <a:solidFill>
                  <a:schemeClr val="bg1"/>
                </a:solidFill>
                <a:latin typeface="Arial Rounded MT Bold" panose="020F0704030504030204" pitchFamily="34" charset="0"/>
              </a:rPr>
              <a:t>os.rmdir</a:t>
            </a:r>
            <a:r>
              <a:rPr lang="en-US" sz="3600" dirty="0">
                <a:solidFill>
                  <a:schemeClr val="bg1"/>
                </a:solidFill>
                <a:latin typeface="Arial Rounded MT Bold" panose="020F0704030504030204" pitchFamily="34" charset="0"/>
              </a:rPr>
              <a: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Remove the folder "</a:t>
            </a:r>
            <a:r>
              <a:rPr lang="en-US" sz="3600" dirty="0" err="1">
                <a:solidFill>
                  <a:schemeClr val="bg1"/>
                </a:solidFill>
                <a:latin typeface="Arial Rounded MT Bold" panose="020F0704030504030204" pitchFamily="34" charset="0"/>
              </a:rPr>
              <a:t>myfolder</a:t>
            </a:r>
            <a:r>
              <a:rPr lang="en-US" sz="3600" dirty="0">
                <a:solidFill>
                  <a:schemeClr val="bg1"/>
                </a:solidFill>
                <a:latin typeface="Arial Rounded MT Bold" panose="020F0704030504030204" pitchFamily="34" charset="0"/>
              </a:rPr>
              <a: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EDE2480-C91F-4F5A-BAD4-50326DFB80D2}"/>
              </a:ext>
            </a:extLst>
          </p:cNvPr>
          <p:cNvPicPr>
            <a:picLocks noChangeAspect="1"/>
          </p:cNvPicPr>
          <p:nvPr/>
        </p:nvPicPr>
        <p:blipFill>
          <a:blip r:embed="rId5"/>
          <a:stretch>
            <a:fillRect/>
          </a:stretch>
        </p:blipFill>
        <p:spPr>
          <a:xfrm>
            <a:off x="1083943" y="5945490"/>
            <a:ext cx="12270338" cy="1407809"/>
          </a:xfrm>
          <a:prstGeom prst="rect">
            <a:avLst/>
          </a:prstGeom>
        </p:spPr>
      </p:pic>
    </p:spTree>
    <p:extLst>
      <p:ext uri="{BB962C8B-B14F-4D97-AF65-F5344CB8AC3E}">
        <p14:creationId xmlns:p14="http://schemas.microsoft.com/office/powerpoint/2010/main" val="40466653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tx1">
              <a:lumMod val="85000"/>
              <a:lumOff val="15000"/>
            </a:schemeClr>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Delete File</a:t>
            </a:r>
          </a:p>
        </p:txBody>
      </p:sp>
      <p:sp>
        <p:nvSpPr>
          <p:cNvPr id="4" name="object 4"/>
          <p:cNvSpPr txBox="1"/>
          <p:nvPr/>
        </p:nvSpPr>
        <p:spPr>
          <a:xfrm>
            <a:off x="1083943" y="2400300"/>
            <a:ext cx="13225463" cy="2782172"/>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Delete Folder</a:t>
            </a:r>
          </a:p>
          <a:p>
            <a:r>
              <a:rPr lang="en-US" sz="3600" dirty="0">
                <a:solidFill>
                  <a:schemeClr val="bg1"/>
                </a:solidFill>
                <a:latin typeface="Arial Rounded MT Bold" panose="020F0704030504030204" pitchFamily="34" charset="0"/>
              </a:rPr>
              <a:t>To delete an entire folder, use the </a:t>
            </a:r>
            <a:r>
              <a:rPr lang="en-US" sz="3600" dirty="0" err="1">
                <a:solidFill>
                  <a:schemeClr val="bg1"/>
                </a:solidFill>
                <a:latin typeface="Arial Rounded MT Bold" panose="020F0704030504030204" pitchFamily="34" charset="0"/>
              </a:rPr>
              <a:t>os.rmdir</a:t>
            </a:r>
            <a:r>
              <a:rPr lang="en-US" sz="3600" dirty="0">
                <a:solidFill>
                  <a:schemeClr val="bg1"/>
                </a:solidFill>
                <a:latin typeface="Arial Rounded MT Bold" panose="020F0704030504030204" pitchFamily="34" charset="0"/>
              </a:rPr>
              <a: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Remove the folder "</a:t>
            </a:r>
            <a:r>
              <a:rPr lang="en-US" sz="3600" dirty="0" err="1">
                <a:solidFill>
                  <a:schemeClr val="bg1"/>
                </a:solidFill>
                <a:latin typeface="Arial Rounded MT Bold" panose="020F0704030504030204" pitchFamily="34" charset="0"/>
              </a:rPr>
              <a:t>myfolder</a:t>
            </a:r>
            <a:r>
              <a:rPr lang="en-US" sz="3600" dirty="0">
                <a:solidFill>
                  <a:schemeClr val="bg1"/>
                </a:solidFill>
                <a:latin typeface="Arial Rounded MT Bold" panose="020F0704030504030204" pitchFamily="34" charset="0"/>
              </a:rPr>
              <a: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EDE2480-C91F-4F5A-BAD4-50326DFB80D2}"/>
              </a:ext>
            </a:extLst>
          </p:cNvPr>
          <p:cNvPicPr>
            <a:picLocks noChangeAspect="1"/>
          </p:cNvPicPr>
          <p:nvPr/>
        </p:nvPicPr>
        <p:blipFill>
          <a:blip r:embed="rId5"/>
          <a:stretch>
            <a:fillRect/>
          </a:stretch>
        </p:blipFill>
        <p:spPr>
          <a:xfrm>
            <a:off x="1083943" y="5945490"/>
            <a:ext cx="12270338" cy="1407809"/>
          </a:xfrm>
          <a:prstGeom prst="rect">
            <a:avLst/>
          </a:prstGeom>
        </p:spPr>
      </p:pic>
      <p:sp>
        <p:nvSpPr>
          <p:cNvPr id="10" name="TextBox 9">
            <a:extLst>
              <a:ext uri="{FF2B5EF4-FFF2-40B4-BE49-F238E27FC236}">
                <a16:creationId xmlns:a16="http://schemas.microsoft.com/office/drawing/2014/main" id="{1DC49260-2E03-4D30-A4D4-09CACAD900E0}"/>
              </a:ext>
            </a:extLst>
          </p:cNvPr>
          <p:cNvSpPr txBox="1"/>
          <p:nvPr/>
        </p:nvSpPr>
        <p:spPr>
          <a:xfrm>
            <a:off x="1083943" y="8109584"/>
            <a:ext cx="9144000" cy="584775"/>
          </a:xfrm>
          <a:prstGeom prst="rect">
            <a:avLst/>
          </a:prstGeom>
          <a:noFill/>
        </p:spPr>
        <p:txBody>
          <a:bodyPr wrap="square">
            <a:spAutoFit/>
          </a:bodyPr>
          <a:lstStyle/>
          <a:p>
            <a:r>
              <a:rPr lang="en-US" sz="3200" b="1" i="0" dirty="0">
                <a:solidFill>
                  <a:schemeClr val="bg1"/>
                </a:solidFill>
                <a:effectLst/>
                <a:latin typeface="Verdana" panose="020B0604030504040204" pitchFamily="34" charset="0"/>
              </a:rPr>
              <a:t>Note:</a:t>
            </a:r>
            <a:r>
              <a:rPr lang="en-US" sz="3200" b="0" i="0" dirty="0">
                <a:solidFill>
                  <a:schemeClr val="bg1"/>
                </a:solidFill>
                <a:effectLst/>
                <a:latin typeface="Verdana" panose="020B0604030504040204" pitchFamily="34" charset="0"/>
              </a:rPr>
              <a:t> You can only remove </a:t>
            </a:r>
            <a:r>
              <a:rPr lang="en-US" sz="3200" b="0" i="1" dirty="0">
                <a:solidFill>
                  <a:schemeClr val="bg1"/>
                </a:solidFill>
                <a:effectLst/>
                <a:latin typeface="Verdana" panose="020B0604030504040204" pitchFamily="34" charset="0"/>
              </a:rPr>
              <a:t>empty</a:t>
            </a:r>
            <a:r>
              <a:rPr lang="en-US" sz="3200" b="0" i="0" dirty="0">
                <a:solidFill>
                  <a:schemeClr val="bg1"/>
                </a:solidFill>
                <a:effectLst/>
                <a:latin typeface="Verdana" panose="020B0604030504040204" pitchFamily="34" charset="0"/>
              </a:rPr>
              <a:t> folders.</a:t>
            </a:r>
            <a:endParaRPr lang="en-IN" sz="3200" dirty="0">
              <a:solidFill>
                <a:schemeClr val="bg1"/>
              </a:solidFill>
            </a:endParaRPr>
          </a:p>
        </p:txBody>
      </p:sp>
    </p:spTree>
    <p:extLst>
      <p:ext uri="{BB962C8B-B14F-4D97-AF65-F5344CB8AC3E}">
        <p14:creationId xmlns:p14="http://schemas.microsoft.com/office/powerpoint/2010/main" val="1657185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Tutorial</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F2862F7-463B-4253-B244-154DD66822B1}"/>
              </a:ext>
            </a:extLst>
          </p:cNvPr>
          <p:cNvPicPr>
            <a:picLocks noChangeAspect="1"/>
          </p:cNvPicPr>
          <p:nvPr/>
        </p:nvPicPr>
        <p:blipFill>
          <a:blip r:embed="rId5"/>
          <a:stretch>
            <a:fillRect/>
          </a:stretch>
        </p:blipFill>
        <p:spPr>
          <a:xfrm>
            <a:off x="1752600" y="2457570"/>
            <a:ext cx="9525000" cy="6952643"/>
          </a:xfrm>
          <a:prstGeom prst="rect">
            <a:avLst/>
          </a:prstGeom>
        </p:spPr>
      </p:pic>
    </p:spTree>
    <p:extLst>
      <p:ext uri="{BB962C8B-B14F-4D97-AF65-F5344CB8AC3E}">
        <p14:creationId xmlns:p14="http://schemas.microsoft.com/office/powerpoint/2010/main" val="184943463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Tutorial</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4">
            <a:extLst>
              <a:ext uri="{FF2B5EF4-FFF2-40B4-BE49-F238E27FC236}">
                <a16:creationId xmlns:a16="http://schemas.microsoft.com/office/drawing/2014/main" id="{6DC17A2D-629A-4F4B-AA73-B51FB97E1E66}"/>
              </a:ext>
            </a:extLst>
          </p:cNvPr>
          <p:cNvSpPr txBox="1"/>
          <p:nvPr/>
        </p:nvSpPr>
        <p:spPr>
          <a:xfrm>
            <a:off x="1111053" y="2517648"/>
            <a:ext cx="14841857"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Matplotlib Getting Started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Installation of Matplotlib</a:t>
            </a:r>
          </a:p>
          <a:p>
            <a:r>
              <a:rPr lang="en-US" sz="3600" dirty="0">
                <a:solidFill>
                  <a:schemeClr val="bg1"/>
                </a:solidFill>
                <a:latin typeface="Arial Rounded MT Bold" panose="020F0704030504030204" pitchFamily="34" charset="0"/>
              </a:rPr>
              <a:t>If you have Python and PIP already installed on a system, then installation of Matplotlib is very easy.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Install it using this command:</a:t>
            </a:r>
          </a:p>
        </p:txBody>
      </p:sp>
      <p:pic>
        <p:nvPicPr>
          <p:cNvPr id="4" name="Picture 3">
            <a:extLst>
              <a:ext uri="{FF2B5EF4-FFF2-40B4-BE49-F238E27FC236}">
                <a16:creationId xmlns:a16="http://schemas.microsoft.com/office/drawing/2014/main" id="{3E7E32D6-5A52-4CD1-B909-8EE538D7770A}"/>
              </a:ext>
            </a:extLst>
          </p:cNvPr>
          <p:cNvPicPr>
            <a:picLocks noChangeAspect="1"/>
          </p:cNvPicPr>
          <p:nvPr/>
        </p:nvPicPr>
        <p:blipFill>
          <a:blip r:embed="rId5"/>
          <a:stretch>
            <a:fillRect/>
          </a:stretch>
        </p:blipFill>
        <p:spPr>
          <a:xfrm>
            <a:off x="1082477" y="6778329"/>
            <a:ext cx="11419840" cy="749058"/>
          </a:xfrm>
          <a:prstGeom prst="rect">
            <a:avLst/>
          </a:prstGeom>
        </p:spPr>
      </p:pic>
    </p:spTree>
    <p:extLst>
      <p:ext uri="{BB962C8B-B14F-4D97-AF65-F5344CB8AC3E}">
        <p14:creationId xmlns:p14="http://schemas.microsoft.com/office/powerpoint/2010/main" val="9960277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a:p>
        </p:txBody>
      </p:sp>
      <p:sp>
        <p:nvSpPr>
          <p:cNvPr id="3" name="object 3"/>
          <p:cNvSpPr txBox="1">
            <a:spLocks noGrp="1"/>
          </p:cNvSpPr>
          <p:nvPr>
            <p:ph type="title"/>
          </p:nvPr>
        </p:nvSpPr>
        <p:spPr>
          <a:xfrm>
            <a:off x="2362200" y="722064"/>
            <a:ext cx="11570352"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Create a Child Class</a:t>
            </a:r>
          </a:p>
        </p:txBody>
      </p:sp>
      <p:sp>
        <p:nvSpPr>
          <p:cNvPr id="4" name="object 4"/>
          <p:cNvSpPr txBox="1"/>
          <p:nvPr/>
        </p:nvSpPr>
        <p:spPr>
          <a:xfrm>
            <a:off x="1524000" y="2555494"/>
            <a:ext cx="12560952" cy="7891263"/>
          </a:xfrm>
          <a:prstGeom prst="rect">
            <a:avLst/>
          </a:prstGeom>
        </p:spPr>
        <p:txBody>
          <a:bodyPr vert="horz" wrap="square" lIns="0" tIns="12065" rIns="0" bIns="0" rtlCol="0">
            <a:spAutoFit/>
          </a:bodyPr>
          <a:lstStyle/>
          <a:p>
            <a:r>
              <a:rPr lang="en-US" sz="3200" b="1" dirty="0">
                <a:solidFill>
                  <a:schemeClr val="bg1"/>
                </a:solidFill>
                <a:latin typeface="Arial Rounded MT Bold" panose="020F0704030504030204" pitchFamily="34" charset="0"/>
              </a:rPr>
              <a:t>To create a class that inherits the functionality from another class, send the parent class as a parameter when creating the child class.</a:t>
            </a:r>
          </a:p>
          <a:p>
            <a:endParaRPr lang="en-US" sz="3200" b="1"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Example: Create a class named Student, which will inherit the properties and methods from the Person class:</a:t>
            </a:r>
          </a:p>
          <a:p>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Now the Student class has the same properties and methods as the Person class.</a:t>
            </a:r>
          </a:p>
          <a:p>
            <a:endParaRPr lang="en-US" sz="3200" b="1" dirty="0">
              <a:solidFill>
                <a:schemeClr val="bg1"/>
              </a:solidFill>
              <a:latin typeface="Arial Rounded MT Bold" panose="020F0704030504030204" pitchFamily="34" charset="0"/>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4"/>
          <a:stretch>
            <a:fillRect/>
          </a:stretch>
        </p:blipFill>
        <p:spPr>
          <a:xfrm>
            <a:off x="1521374" y="6438900"/>
            <a:ext cx="11407698" cy="1371600"/>
          </a:xfrm>
          <a:prstGeom prst="rect">
            <a:avLst/>
          </a:prstGeom>
        </p:spPr>
      </p:pic>
    </p:spTree>
    <p:extLst>
      <p:ext uri="{BB962C8B-B14F-4D97-AF65-F5344CB8AC3E}">
        <p14:creationId xmlns:p14="http://schemas.microsoft.com/office/powerpoint/2010/main" val="17013919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0-#ppt_w/2"/>
                                          </p:val>
                                        </p:tav>
                                        <p:tav tm="100000">
                                          <p:val>
                                            <p:strVal val="#ppt_x"/>
                                          </p:val>
                                        </p:tav>
                                      </p:tavLst>
                                    </p:anim>
                                    <p:anim calcmode="lin" valueType="num">
                                      <p:cBhvr additive="base">
                                        <p:cTn id="1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Tutorial</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4">
            <a:extLst>
              <a:ext uri="{FF2B5EF4-FFF2-40B4-BE49-F238E27FC236}">
                <a16:creationId xmlns:a16="http://schemas.microsoft.com/office/drawing/2014/main" id="{6DC17A2D-629A-4F4B-AA73-B51FB97E1E66}"/>
              </a:ext>
            </a:extLst>
          </p:cNvPr>
          <p:cNvSpPr txBox="1"/>
          <p:nvPr/>
        </p:nvSpPr>
        <p:spPr>
          <a:xfrm>
            <a:off x="1111053" y="2517648"/>
            <a:ext cx="1484185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If this command fails, then use a python distribution that already has Matplotlib installed,  like Anaconda, Spyder etc.</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Import Matplotlib</a:t>
            </a:r>
          </a:p>
          <a:p>
            <a:r>
              <a:rPr lang="en-US" sz="3600" dirty="0">
                <a:solidFill>
                  <a:schemeClr val="bg1"/>
                </a:solidFill>
                <a:latin typeface="Arial Rounded MT Bold" panose="020F0704030504030204" pitchFamily="34" charset="0"/>
              </a:rPr>
              <a:t>Once Matplotlib is installed, import it in your applications by adding the import module statement:</a:t>
            </a:r>
          </a:p>
        </p:txBody>
      </p:sp>
      <p:pic>
        <p:nvPicPr>
          <p:cNvPr id="5" name="Picture 4">
            <a:extLst>
              <a:ext uri="{FF2B5EF4-FFF2-40B4-BE49-F238E27FC236}">
                <a16:creationId xmlns:a16="http://schemas.microsoft.com/office/drawing/2014/main" id="{93395BFA-0AF8-4852-BC33-79484DE1B3B1}"/>
              </a:ext>
            </a:extLst>
          </p:cNvPr>
          <p:cNvPicPr>
            <a:picLocks noChangeAspect="1"/>
          </p:cNvPicPr>
          <p:nvPr/>
        </p:nvPicPr>
        <p:blipFill>
          <a:blip r:embed="rId5"/>
          <a:stretch>
            <a:fillRect/>
          </a:stretch>
        </p:blipFill>
        <p:spPr>
          <a:xfrm>
            <a:off x="1111053" y="6532237"/>
            <a:ext cx="12376348" cy="749653"/>
          </a:xfrm>
          <a:prstGeom prst="rect">
            <a:avLst/>
          </a:prstGeom>
        </p:spPr>
      </p:pic>
    </p:spTree>
    <p:extLst>
      <p:ext uri="{BB962C8B-B14F-4D97-AF65-F5344CB8AC3E}">
        <p14:creationId xmlns:p14="http://schemas.microsoft.com/office/powerpoint/2010/main" val="34607343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Tutorial</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4">
            <a:extLst>
              <a:ext uri="{FF2B5EF4-FFF2-40B4-BE49-F238E27FC236}">
                <a16:creationId xmlns:a16="http://schemas.microsoft.com/office/drawing/2014/main" id="{6DC17A2D-629A-4F4B-AA73-B51FB97E1E66}"/>
              </a:ext>
            </a:extLst>
          </p:cNvPr>
          <p:cNvSpPr txBox="1"/>
          <p:nvPr/>
        </p:nvSpPr>
        <p:spPr>
          <a:xfrm>
            <a:off x="1111053" y="2517648"/>
            <a:ext cx="1484185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Now Matplotlib is imported and ready to use: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Checking Matplotlib Version</a:t>
            </a:r>
          </a:p>
          <a:p>
            <a:r>
              <a:rPr lang="en-US" sz="3600" dirty="0">
                <a:solidFill>
                  <a:schemeClr val="bg1"/>
                </a:solidFill>
                <a:latin typeface="Arial Rounded MT Bold" panose="020F0704030504030204" pitchFamily="34" charset="0"/>
              </a:rPr>
              <a:t>The version string is stored under __version__ attribute.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4" name="Picture 3">
            <a:extLst>
              <a:ext uri="{FF2B5EF4-FFF2-40B4-BE49-F238E27FC236}">
                <a16:creationId xmlns:a16="http://schemas.microsoft.com/office/drawing/2014/main" id="{D405EA87-B84D-4F84-9021-F7FC2EA6D1F5}"/>
              </a:ext>
            </a:extLst>
          </p:cNvPr>
          <p:cNvPicPr>
            <a:picLocks noChangeAspect="1"/>
          </p:cNvPicPr>
          <p:nvPr/>
        </p:nvPicPr>
        <p:blipFill>
          <a:blip r:embed="rId5"/>
          <a:stretch>
            <a:fillRect/>
          </a:stretch>
        </p:blipFill>
        <p:spPr>
          <a:xfrm>
            <a:off x="1120578" y="6288376"/>
            <a:ext cx="11943044" cy="1681511"/>
          </a:xfrm>
          <a:prstGeom prst="rect">
            <a:avLst/>
          </a:prstGeom>
        </p:spPr>
      </p:pic>
    </p:spTree>
    <p:extLst>
      <p:ext uri="{BB962C8B-B14F-4D97-AF65-F5344CB8AC3E}">
        <p14:creationId xmlns:p14="http://schemas.microsoft.com/office/powerpoint/2010/main" val="14112421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t>
            </a:r>
            <a:r>
              <a:rPr lang="en-IN" sz="8000" dirty="0" err="1">
                <a:solidFill>
                  <a:srgbClr val="FFFF00"/>
                </a:solidFill>
                <a:latin typeface="Arial Rounded MT Bold" panose="020F0704030504030204" pitchFamily="34" charset="0"/>
              </a:rPr>
              <a:t>Pyplot</a:t>
            </a:r>
            <a:endParaRPr lang="en-IN" sz="8000" dirty="0">
              <a:solidFill>
                <a:srgbClr val="FFFF00"/>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object 4">
            <a:extLst>
              <a:ext uri="{FF2B5EF4-FFF2-40B4-BE49-F238E27FC236}">
                <a16:creationId xmlns:a16="http://schemas.microsoft.com/office/drawing/2014/main" id="{6DC17A2D-629A-4F4B-AA73-B51FB97E1E66}"/>
              </a:ext>
            </a:extLst>
          </p:cNvPr>
          <p:cNvSpPr txBox="1"/>
          <p:nvPr/>
        </p:nvSpPr>
        <p:spPr>
          <a:xfrm>
            <a:off x="1111052" y="3172004"/>
            <a:ext cx="14841857"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Pyplot</a:t>
            </a:r>
          </a:p>
          <a:p>
            <a:r>
              <a:rPr lang="en-US" sz="3600" dirty="0">
                <a:solidFill>
                  <a:schemeClr val="bg1"/>
                </a:solidFill>
                <a:latin typeface="Arial Rounded MT Bold" panose="020F0704030504030204" pitchFamily="34" charset="0"/>
              </a:rPr>
              <a:t>Most of the Matplotlib utilities lies under the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submodule, and are usually imported under the </a:t>
            </a:r>
            <a:r>
              <a:rPr lang="en-US" sz="3600" dirty="0" err="1">
                <a:solidFill>
                  <a:schemeClr val="bg1"/>
                </a:solidFill>
                <a:latin typeface="Arial Rounded MT Bold" panose="020F0704030504030204" pitchFamily="34" charset="0"/>
              </a:rPr>
              <a:t>plt</a:t>
            </a:r>
            <a:r>
              <a:rPr lang="en-US" sz="3600" dirty="0">
                <a:solidFill>
                  <a:schemeClr val="bg1"/>
                </a:solidFill>
                <a:latin typeface="Arial Rounded MT Bold" panose="020F0704030504030204" pitchFamily="34" charset="0"/>
              </a:rPr>
              <a:t> alias:</a:t>
            </a:r>
          </a:p>
        </p:txBody>
      </p:sp>
      <p:pic>
        <p:nvPicPr>
          <p:cNvPr id="10" name="Picture 9">
            <a:extLst>
              <a:ext uri="{FF2B5EF4-FFF2-40B4-BE49-F238E27FC236}">
                <a16:creationId xmlns:a16="http://schemas.microsoft.com/office/drawing/2014/main" id="{8962BC0C-8859-46AA-A930-49F689A00D0F}"/>
              </a:ext>
            </a:extLst>
          </p:cNvPr>
          <p:cNvPicPr>
            <a:picLocks noChangeAspect="1"/>
          </p:cNvPicPr>
          <p:nvPr/>
        </p:nvPicPr>
        <p:blipFill>
          <a:blip r:embed="rId5"/>
          <a:stretch>
            <a:fillRect/>
          </a:stretch>
        </p:blipFill>
        <p:spPr>
          <a:xfrm>
            <a:off x="1111052" y="5905500"/>
            <a:ext cx="12862044" cy="838200"/>
          </a:xfrm>
          <a:prstGeom prst="rect">
            <a:avLst/>
          </a:prstGeom>
        </p:spPr>
      </p:pic>
    </p:spTree>
    <p:extLst>
      <p:ext uri="{BB962C8B-B14F-4D97-AF65-F5344CB8AC3E}">
        <p14:creationId xmlns:p14="http://schemas.microsoft.com/office/powerpoint/2010/main" val="103130127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t>
            </a:r>
            <a:r>
              <a:rPr lang="en-IN" sz="8000" dirty="0" err="1">
                <a:solidFill>
                  <a:srgbClr val="FFFF00"/>
                </a:solidFill>
                <a:latin typeface="Arial Rounded MT Bold" panose="020F0704030504030204" pitchFamily="34" charset="0"/>
              </a:rPr>
              <a:t>Pyplot</a:t>
            </a:r>
            <a:endParaRPr lang="en-IN" sz="8000" dirty="0">
              <a:solidFill>
                <a:srgbClr val="FFFF00"/>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2F04E77-BD5A-4E4F-B053-0C30A59806EF}"/>
              </a:ext>
            </a:extLst>
          </p:cNvPr>
          <p:cNvPicPr>
            <a:picLocks noChangeAspect="1"/>
          </p:cNvPicPr>
          <p:nvPr/>
        </p:nvPicPr>
        <p:blipFill>
          <a:blip r:embed="rId5"/>
          <a:stretch>
            <a:fillRect/>
          </a:stretch>
        </p:blipFill>
        <p:spPr>
          <a:xfrm>
            <a:off x="1168202" y="5129693"/>
            <a:ext cx="12528165" cy="3408097"/>
          </a:xfrm>
          <a:prstGeom prst="rect">
            <a:avLst/>
          </a:prstGeom>
        </p:spPr>
      </p:pic>
      <p:sp>
        <p:nvSpPr>
          <p:cNvPr id="15" name="object 4">
            <a:extLst>
              <a:ext uri="{FF2B5EF4-FFF2-40B4-BE49-F238E27FC236}">
                <a16:creationId xmlns:a16="http://schemas.microsoft.com/office/drawing/2014/main" id="{B62220DD-AF40-4DBD-A265-00DB7756E6F7}"/>
              </a:ext>
            </a:extLst>
          </p:cNvPr>
          <p:cNvSpPr txBox="1"/>
          <p:nvPr/>
        </p:nvSpPr>
        <p:spPr>
          <a:xfrm>
            <a:off x="1149152" y="2247826"/>
            <a:ext cx="13716000"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Now the Pyplot package can be referred to as </a:t>
            </a:r>
            <a:r>
              <a:rPr lang="en-US" sz="3600" dirty="0" err="1">
                <a:solidFill>
                  <a:schemeClr val="bg1"/>
                </a:solidFill>
                <a:latin typeface="Arial Rounded MT Bold" panose="020F0704030504030204" pitchFamily="34" charset="0"/>
              </a:rPr>
              <a:t>plt</a:t>
            </a:r>
            <a:r>
              <a:rPr lang="en-US" sz="3600" dirty="0">
                <a:solidFill>
                  <a:schemeClr val="bg1"/>
                </a:solidFill>
                <a:latin typeface="Arial Rounded MT Bold" panose="020F0704030504030204" pitchFamily="34" charset="0"/>
              </a:rPr>
              <a: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a line in a diagram from position (0,0) to position (6,250):</a:t>
            </a:r>
          </a:p>
        </p:txBody>
      </p:sp>
    </p:spTree>
    <p:extLst>
      <p:ext uri="{BB962C8B-B14F-4D97-AF65-F5344CB8AC3E}">
        <p14:creationId xmlns:p14="http://schemas.microsoft.com/office/powerpoint/2010/main" val="29621867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t>
            </a:r>
            <a:r>
              <a:rPr lang="en-IN" sz="8000" dirty="0" err="1">
                <a:solidFill>
                  <a:srgbClr val="FFFF00"/>
                </a:solidFill>
                <a:latin typeface="Arial Rounded MT Bold" panose="020F0704030504030204" pitchFamily="34" charset="0"/>
              </a:rPr>
              <a:t>Pyplot</a:t>
            </a:r>
            <a:endParaRPr lang="en-IN" sz="8000" dirty="0">
              <a:solidFill>
                <a:srgbClr val="FFFF00"/>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149152" y="2247826"/>
            <a:ext cx="13716000"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E46D6D8C-2BE0-4DCC-87DE-841015C0B7C5}"/>
              </a:ext>
            </a:extLst>
          </p:cNvPr>
          <p:cNvPicPr>
            <a:picLocks noChangeAspect="1"/>
          </p:cNvPicPr>
          <p:nvPr/>
        </p:nvPicPr>
        <p:blipFill>
          <a:blip r:embed="rId5"/>
          <a:stretch>
            <a:fillRect/>
          </a:stretch>
        </p:blipFill>
        <p:spPr>
          <a:xfrm>
            <a:off x="1149152" y="3162300"/>
            <a:ext cx="9290248" cy="6604787"/>
          </a:xfrm>
          <a:prstGeom prst="rect">
            <a:avLst/>
          </a:prstGeom>
        </p:spPr>
      </p:pic>
    </p:spTree>
    <p:extLst>
      <p:ext uri="{BB962C8B-B14F-4D97-AF65-F5344CB8AC3E}">
        <p14:creationId xmlns:p14="http://schemas.microsoft.com/office/powerpoint/2010/main" val="10756734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87521" y="1799915"/>
            <a:ext cx="14471848" cy="8322150"/>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Plotting x and y points</a:t>
            </a: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The plot() function is used to draw points (markers) in a diagram.</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By default, the plot() function draws a line from point to point.</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The function takes parameters for specifying points in the diagram.</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Parameter 1 is an array containing the points on the x-axis.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Parameter 2 is an array containing the points on the y-axis.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If we need to plot a line from (1, 3) to (8, 10), we have to pass two arrays [1, 8] and [3, 10] to the plot function.</a:t>
            </a:r>
          </a:p>
        </p:txBody>
      </p:sp>
    </p:spTree>
    <p:extLst>
      <p:ext uri="{BB962C8B-B14F-4D97-AF65-F5344CB8AC3E}">
        <p14:creationId xmlns:p14="http://schemas.microsoft.com/office/powerpoint/2010/main" val="18039105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97046" y="2575502"/>
            <a:ext cx="13785754"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a line in a diagram from position (1, 3) to position (8, 10):</a:t>
            </a:r>
          </a:p>
        </p:txBody>
      </p:sp>
      <p:pic>
        <p:nvPicPr>
          <p:cNvPr id="4" name="Picture 3">
            <a:extLst>
              <a:ext uri="{FF2B5EF4-FFF2-40B4-BE49-F238E27FC236}">
                <a16:creationId xmlns:a16="http://schemas.microsoft.com/office/drawing/2014/main" id="{263BE126-DB5E-4DD3-838E-49C99BD57E04}"/>
              </a:ext>
            </a:extLst>
          </p:cNvPr>
          <p:cNvPicPr>
            <a:picLocks noChangeAspect="1"/>
          </p:cNvPicPr>
          <p:nvPr/>
        </p:nvPicPr>
        <p:blipFill>
          <a:blip r:embed="rId5"/>
          <a:stretch>
            <a:fillRect/>
          </a:stretch>
        </p:blipFill>
        <p:spPr>
          <a:xfrm>
            <a:off x="990600" y="4526594"/>
            <a:ext cx="13185297" cy="3427370"/>
          </a:xfrm>
          <a:prstGeom prst="rect">
            <a:avLst/>
          </a:prstGeom>
        </p:spPr>
      </p:pic>
    </p:spTree>
    <p:extLst>
      <p:ext uri="{BB962C8B-B14F-4D97-AF65-F5344CB8AC3E}">
        <p14:creationId xmlns:p14="http://schemas.microsoft.com/office/powerpoint/2010/main" val="17431040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97046" y="2575502"/>
            <a:ext cx="13785754"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8F9D3DE5-AE31-45BF-9636-BECC0A735B9B}"/>
              </a:ext>
            </a:extLst>
          </p:cNvPr>
          <p:cNvPicPr>
            <a:picLocks noChangeAspect="1"/>
          </p:cNvPicPr>
          <p:nvPr/>
        </p:nvPicPr>
        <p:blipFill>
          <a:blip r:embed="rId5"/>
          <a:stretch>
            <a:fillRect/>
          </a:stretch>
        </p:blipFill>
        <p:spPr>
          <a:xfrm>
            <a:off x="997046" y="3333546"/>
            <a:ext cx="8146954" cy="6158507"/>
          </a:xfrm>
          <a:prstGeom prst="rect">
            <a:avLst/>
          </a:prstGeom>
        </p:spPr>
      </p:pic>
    </p:spTree>
    <p:extLst>
      <p:ext uri="{BB962C8B-B14F-4D97-AF65-F5344CB8AC3E}">
        <p14:creationId xmlns:p14="http://schemas.microsoft.com/office/powerpoint/2010/main" val="15920888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138126" y="3019780"/>
            <a:ext cx="13346003" cy="4444165"/>
          </a:xfrm>
          <a:prstGeom prst="rect">
            <a:avLst/>
          </a:prstGeom>
        </p:spPr>
        <p:txBody>
          <a:bodyPr vert="horz" wrap="square" lIns="0" tIns="12065" rIns="0" bIns="0" rtlCol="0">
            <a:spAutoFit/>
          </a:bodyPr>
          <a:lstStyle/>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The x-axis is the horizontal axis.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The y-axis is the vertical axis.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r>
              <a:rPr lang="en-US" sz="3600" dirty="0">
                <a:solidFill>
                  <a:srgbClr val="FFC000"/>
                </a:solidFill>
                <a:latin typeface="Arial Rounded MT Bold" panose="020F0704030504030204" pitchFamily="34" charset="0"/>
              </a:rPr>
              <a:t>Plotting Without Line</a:t>
            </a: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To plot only the markers, you can use shortcut string notation parameter 'o', which means 'rings'.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4074088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91978" y="2795811"/>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two points in the diagram, one at position (1, 3) and one in position (8, 10):</a:t>
            </a:r>
          </a:p>
        </p:txBody>
      </p:sp>
      <p:pic>
        <p:nvPicPr>
          <p:cNvPr id="4" name="Picture 3">
            <a:extLst>
              <a:ext uri="{FF2B5EF4-FFF2-40B4-BE49-F238E27FC236}">
                <a16:creationId xmlns:a16="http://schemas.microsoft.com/office/drawing/2014/main" id="{4EA9B168-5EC0-490F-A9FA-4F0278957DD4}"/>
              </a:ext>
            </a:extLst>
          </p:cNvPr>
          <p:cNvPicPr>
            <a:picLocks noChangeAspect="1"/>
          </p:cNvPicPr>
          <p:nvPr/>
        </p:nvPicPr>
        <p:blipFill>
          <a:blip r:embed="rId5"/>
          <a:stretch>
            <a:fillRect/>
          </a:stretch>
        </p:blipFill>
        <p:spPr>
          <a:xfrm>
            <a:off x="991977" y="5101978"/>
            <a:ext cx="12857825" cy="3622922"/>
          </a:xfrm>
          <a:prstGeom prst="rect">
            <a:avLst/>
          </a:prstGeom>
        </p:spPr>
      </p:pic>
    </p:spTree>
    <p:extLst>
      <p:ext uri="{BB962C8B-B14F-4D97-AF65-F5344CB8AC3E}">
        <p14:creationId xmlns:p14="http://schemas.microsoft.com/office/powerpoint/2010/main" val="12788278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3951723"/>
          </a:xfrm>
          <a:prstGeom prst="rect">
            <a:avLst/>
          </a:prstGeom>
        </p:spPr>
        <p:txBody>
          <a:bodyPr vert="horz" wrap="square" lIns="0" tIns="12065" rIns="0" bIns="0" rtlCol="0">
            <a:spAutoFit/>
          </a:bodyPr>
          <a:lstStyle/>
          <a:p>
            <a:pPr fontAlgn="base"/>
            <a:r>
              <a:rPr lang="en-US" sz="3200" dirty="0">
                <a:solidFill>
                  <a:srgbClr val="FFC000"/>
                </a:solidFill>
                <a:latin typeface="Arial Rounded MT Bold" panose="020F0704030504030204" pitchFamily="34" charset="0"/>
              </a:rPr>
              <a:t>Create a Child Class</a:t>
            </a:r>
          </a:p>
          <a:p>
            <a:pPr fontAlgn="base"/>
            <a:r>
              <a:rPr lang="en-US" sz="3200" dirty="0">
                <a:solidFill>
                  <a:schemeClr val="bg1"/>
                </a:solidFill>
                <a:latin typeface="Arial Rounded MT Bold" panose="020F0704030504030204" pitchFamily="34" charset="0"/>
              </a:rPr>
              <a:t>To create a class that inherits the functionality from another class, send the parent class as a parameter when creating the child class:</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Create a class named Student, which will inherit the properties and methods from the Person class:</a:t>
            </a:r>
            <a:endParaRPr lang="en-US" sz="36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7" name="Picture 6">
            <a:extLst>
              <a:ext uri="{FF2B5EF4-FFF2-40B4-BE49-F238E27FC236}">
                <a16:creationId xmlns:a16="http://schemas.microsoft.com/office/drawing/2014/main" id="{245605F8-7548-4C99-A3AE-EB8C5AF4380A}"/>
              </a:ext>
            </a:extLst>
          </p:cNvPr>
          <p:cNvPicPr>
            <a:picLocks noChangeAspect="1"/>
          </p:cNvPicPr>
          <p:nvPr/>
        </p:nvPicPr>
        <p:blipFill>
          <a:blip r:embed="rId4"/>
          <a:stretch>
            <a:fillRect/>
          </a:stretch>
        </p:blipFill>
        <p:spPr>
          <a:xfrm>
            <a:off x="1558444" y="7491748"/>
            <a:ext cx="10520993" cy="1537952"/>
          </a:xfrm>
          <a:prstGeom prst="rect">
            <a:avLst/>
          </a:prstGeom>
        </p:spPr>
      </p:pic>
      <p:sp>
        <p:nvSpPr>
          <p:cNvPr id="10" name="Rectangle 1">
            <a:extLst>
              <a:ext uri="{FF2B5EF4-FFF2-40B4-BE49-F238E27FC236}">
                <a16:creationId xmlns:a16="http://schemas.microsoft.com/office/drawing/2014/main" id="{03133DDB-5E9F-4BE1-AF63-DC37DA6920C6}"/>
              </a:ext>
            </a:extLst>
          </p:cNvPr>
          <p:cNvSpPr>
            <a:spLocks noChangeArrowheads="1"/>
          </p:cNvSpPr>
          <p:nvPr/>
        </p:nvSpPr>
        <p:spPr bwMode="auto">
          <a:xfrm>
            <a:off x="1534631" y="9438503"/>
            <a:ext cx="10520993" cy="76944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Use the </a:t>
            </a:r>
            <a:r>
              <a:rPr kumimoji="0" lang="en-US" altLang="en-US" sz="2000" b="0" i="0" u="none" strike="noStrike" cap="none" normalizeH="0" baseline="0" dirty="0">
                <a:ln>
                  <a:noFill/>
                </a:ln>
                <a:solidFill>
                  <a:srgbClr val="DC143C"/>
                </a:solidFill>
                <a:effectLst/>
                <a:latin typeface="Consolas" panose="020B0609020204030204" pitchFamily="49" charset="0"/>
              </a:rPr>
              <a:t>pass</a:t>
            </a:r>
            <a:r>
              <a:rPr kumimoji="0" lang="en-US" altLang="en-US" sz="2000" b="0" i="0" u="none" strike="noStrike" cap="none" normalizeH="0" baseline="0" dirty="0">
                <a:ln>
                  <a:noFill/>
                </a:ln>
                <a:solidFill>
                  <a:srgbClr val="000000"/>
                </a:solidFill>
                <a:effectLst/>
                <a:latin typeface="Verdana" panose="020B0604030504040204" pitchFamily="34" charset="0"/>
              </a:rPr>
              <a:t> keyword when you do not want to add any other properties or methods to the class.</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8112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ppt_w</p:attrName>
                                        </p:attrNameLst>
                                      </p:cBhvr>
                                      <p:tavLst>
                                        <p:tav tm="0">
                                          <p:val>
                                            <p:fltVal val="0"/>
                                          </p:val>
                                        </p:tav>
                                        <p:tav tm="100000">
                                          <p:val>
                                            <p:strVal val="#ppt_w"/>
                                          </p:val>
                                        </p:tav>
                                      </p:tavLst>
                                    </p:anim>
                                    <p:anim calcmode="lin" valueType="num">
                                      <p:cBhvr>
                                        <p:cTn id="27" dur="1000" fill="hold"/>
                                        <p:tgtEl>
                                          <p:spTgt spid="10"/>
                                        </p:tgtEl>
                                        <p:attrNameLst>
                                          <p:attrName>ppt_h</p:attrName>
                                        </p:attrNameLst>
                                      </p:cBhvr>
                                      <p:tavLst>
                                        <p:tav tm="0">
                                          <p:val>
                                            <p:fltVal val="0"/>
                                          </p:val>
                                        </p:tav>
                                        <p:tav tm="100000">
                                          <p:val>
                                            <p:strVal val="#ppt_h"/>
                                          </p:val>
                                        </p:tav>
                                      </p:tavLst>
                                    </p:anim>
                                    <p:animEffect transition="in" filter="fade">
                                      <p:cBhvr>
                                        <p:cTn id="2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84A42C7B-3EDC-4367-A315-197C77F5EFE6}"/>
              </a:ext>
            </a:extLst>
          </p:cNvPr>
          <p:cNvPicPr>
            <a:picLocks noChangeAspect="1"/>
          </p:cNvPicPr>
          <p:nvPr/>
        </p:nvPicPr>
        <p:blipFill>
          <a:blip r:embed="rId5"/>
          <a:stretch>
            <a:fillRect/>
          </a:stretch>
        </p:blipFill>
        <p:spPr>
          <a:xfrm>
            <a:off x="963403" y="3352516"/>
            <a:ext cx="8104397" cy="6115239"/>
          </a:xfrm>
          <a:prstGeom prst="rect">
            <a:avLst/>
          </a:prstGeom>
        </p:spPr>
      </p:pic>
    </p:spTree>
    <p:extLst>
      <p:ext uri="{BB962C8B-B14F-4D97-AF65-F5344CB8AC3E}">
        <p14:creationId xmlns:p14="http://schemas.microsoft.com/office/powerpoint/2010/main" val="27053735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Multiple Points</a:t>
            </a:r>
          </a:p>
          <a:p>
            <a:r>
              <a:rPr lang="en-US" sz="3600" dirty="0">
                <a:solidFill>
                  <a:schemeClr val="bg1"/>
                </a:solidFill>
                <a:latin typeface="Arial Rounded MT Bold" panose="020F0704030504030204" pitchFamily="34" charset="0"/>
              </a:rPr>
              <a:t>You can plot as many points as you like, just make sure you have the same number of points in both axis.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a line in a diagram from position (1, 3) to (2, 8) then to (6, 1) and finally to position (8, 10):</a:t>
            </a:r>
          </a:p>
        </p:txBody>
      </p:sp>
      <p:pic>
        <p:nvPicPr>
          <p:cNvPr id="4" name="Picture 3">
            <a:extLst>
              <a:ext uri="{FF2B5EF4-FFF2-40B4-BE49-F238E27FC236}">
                <a16:creationId xmlns:a16="http://schemas.microsoft.com/office/drawing/2014/main" id="{3BCA6023-DD8B-4F92-ADD2-49C4C729DA91}"/>
              </a:ext>
            </a:extLst>
          </p:cNvPr>
          <p:cNvPicPr>
            <a:picLocks noChangeAspect="1"/>
          </p:cNvPicPr>
          <p:nvPr/>
        </p:nvPicPr>
        <p:blipFill>
          <a:blip r:embed="rId5"/>
          <a:stretch>
            <a:fillRect/>
          </a:stretch>
        </p:blipFill>
        <p:spPr>
          <a:xfrm>
            <a:off x="963402" y="6371250"/>
            <a:ext cx="13144581" cy="3344250"/>
          </a:xfrm>
          <a:prstGeom prst="rect">
            <a:avLst/>
          </a:prstGeom>
        </p:spPr>
      </p:pic>
    </p:spTree>
    <p:extLst>
      <p:ext uri="{BB962C8B-B14F-4D97-AF65-F5344CB8AC3E}">
        <p14:creationId xmlns:p14="http://schemas.microsoft.com/office/powerpoint/2010/main" val="21310475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EF3CEA4D-0497-48E8-BD2A-6674117734CB}"/>
              </a:ext>
            </a:extLst>
          </p:cNvPr>
          <p:cNvPicPr>
            <a:picLocks noChangeAspect="1"/>
          </p:cNvPicPr>
          <p:nvPr/>
        </p:nvPicPr>
        <p:blipFill>
          <a:blip r:embed="rId5"/>
          <a:stretch>
            <a:fillRect/>
          </a:stretch>
        </p:blipFill>
        <p:spPr>
          <a:xfrm>
            <a:off x="963402" y="3085921"/>
            <a:ext cx="9018797" cy="6644135"/>
          </a:xfrm>
          <a:prstGeom prst="rect">
            <a:avLst/>
          </a:prstGeom>
        </p:spPr>
      </p:pic>
    </p:spTree>
    <p:extLst>
      <p:ext uri="{BB962C8B-B14F-4D97-AF65-F5344CB8AC3E}">
        <p14:creationId xmlns:p14="http://schemas.microsoft.com/office/powerpoint/2010/main" val="12048385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555216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Default X-Points</a:t>
            </a:r>
          </a:p>
          <a:p>
            <a:r>
              <a:rPr lang="en-US" sz="3600" dirty="0">
                <a:solidFill>
                  <a:schemeClr val="bg1"/>
                </a:solidFill>
                <a:latin typeface="Arial Rounded MT Bold" panose="020F0704030504030204" pitchFamily="34" charset="0"/>
              </a:rPr>
              <a:t>If we do not specify the points in the x-axis, they will get the default values 0, 1, 2, 3, (etc. depending on the length of the y-points.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So, if we take the same example as above, and leave out the x-points, the diagram will look like this: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Plotting without x-points:</a:t>
            </a:r>
          </a:p>
        </p:txBody>
      </p:sp>
      <p:pic>
        <p:nvPicPr>
          <p:cNvPr id="4" name="Picture 3">
            <a:extLst>
              <a:ext uri="{FF2B5EF4-FFF2-40B4-BE49-F238E27FC236}">
                <a16:creationId xmlns:a16="http://schemas.microsoft.com/office/drawing/2014/main" id="{8D48069C-E151-4337-9E0A-3047993A2429}"/>
              </a:ext>
            </a:extLst>
          </p:cNvPr>
          <p:cNvPicPr>
            <a:picLocks noChangeAspect="1"/>
          </p:cNvPicPr>
          <p:nvPr/>
        </p:nvPicPr>
        <p:blipFill>
          <a:blip r:embed="rId5"/>
          <a:stretch>
            <a:fillRect/>
          </a:stretch>
        </p:blipFill>
        <p:spPr>
          <a:xfrm>
            <a:off x="958640" y="7890802"/>
            <a:ext cx="11385760" cy="2944812"/>
          </a:xfrm>
          <a:prstGeom prst="rect">
            <a:avLst/>
          </a:prstGeom>
        </p:spPr>
      </p:pic>
    </p:spTree>
    <p:extLst>
      <p:ext uri="{BB962C8B-B14F-4D97-AF65-F5344CB8AC3E}">
        <p14:creationId xmlns:p14="http://schemas.microsoft.com/office/powerpoint/2010/main" val="382929546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Plotting without x-points:</a:t>
            </a:r>
          </a:p>
        </p:txBody>
      </p:sp>
      <p:pic>
        <p:nvPicPr>
          <p:cNvPr id="4" name="Picture 3">
            <a:extLst>
              <a:ext uri="{FF2B5EF4-FFF2-40B4-BE49-F238E27FC236}">
                <a16:creationId xmlns:a16="http://schemas.microsoft.com/office/drawing/2014/main" id="{8D48069C-E151-4337-9E0A-3047993A2429}"/>
              </a:ext>
            </a:extLst>
          </p:cNvPr>
          <p:cNvPicPr>
            <a:picLocks noChangeAspect="1"/>
          </p:cNvPicPr>
          <p:nvPr/>
        </p:nvPicPr>
        <p:blipFill>
          <a:blip r:embed="rId5"/>
          <a:stretch>
            <a:fillRect/>
          </a:stretch>
        </p:blipFill>
        <p:spPr>
          <a:xfrm>
            <a:off x="838199" y="4350742"/>
            <a:ext cx="13376737" cy="3459758"/>
          </a:xfrm>
          <a:prstGeom prst="rect">
            <a:avLst/>
          </a:prstGeom>
        </p:spPr>
      </p:pic>
    </p:spTree>
    <p:extLst>
      <p:ext uri="{BB962C8B-B14F-4D97-AF65-F5344CB8AC3E}">
        <p14:creationId xmlns:p14="http://schemas.microsoft.com/office/powerpoint/2010/main" val="15868306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Plotting without x-points:</a:t>
            </a:r>
          </a:p>
        </p:txBody>
      </p:sp>
      <p:pic>
        <p:nvPicPr>
          <p:cNvPr id="5" name="Picture 4">
            <a:extLst>
              <a:ext uri="{FF2B5EF4-FFF2-40B4-BE49-F238E27FC236}">
                <a16:creationId xmlns:a16="http://schemas.microsoft.com/office/drawing/2014/main" id="{56E4F1F8-8546-478E-8D6B-BCE389486F31}"/>
              </a:ext>
            </a:extLst>
          </p:cNvPr>
          <p:cNvPicPr>
            <a:picLocks noChangeAspect="1"/>
          </p:cNvPicPr>
          <p:nvPr/>
        </p:nvPicPr>
        <p:blipFill>
          <a:blip r:embed="rId5"/>
          <a:stretch>
            <a:fillRect/>
          </a:stretch>
        </p:blipFill>
        <p:spPr>
          <a:xfrm>
            <a:off x="963402" y="3695700"/>
            <a:ext cx="7647197" cy="5678931"/>
          </a:xfrm>
          <a:prstGeom prst="rect">
            <a:avLst/>
          </a:prstGeom>
        </p:spPr>
      </p:pic>
    </p:spTree>
    <p:extLst>
      <p:ext uri="{BB962C8B-B14F-4D97-AF65-F5344CB8AC3E}">
        <p14:creationId xmlns:p14="http://schemas.microsoft.com/office/powerpoint/2010/main" val="23584909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Plotting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Plotting without x-points:</a:t>
            </a:r>
          </a:p>
        </p:txBody>
      </p:sp>
      <p:pic>
        <p:nvPicPr>
          <p:cNvPr id="5" name="Picture 4">
            <a:extLst>
              <a:ext uri="{FF2B5EF4-FFF2-40B4-BE49-F238E27FC236}">
                <a16:creationId xmlns:a16="http://schemas.microsoft.com/office/drawing/2014/main" id="{56E4F1F8-8546-478E-8D6B-BCE389486F31}"/>
              </a:ext>
            </a:extLst>
          </p:cNvPr>
          <p:cNvPicPr>
            <a:picLocks noChangeAspect="1"/>
          </p:cNvPicPr>
          <p:nvPr/>
        </p:nvPicPr>
        <p:blipFill>
          <a:blip r:embed="rId5"/>
          <a:stretch>
            <a:fillRect/>
          </a:stretch>
        </p:blipFill>
        <p:spPr>
          <a:xfrm>
            <a:off x="963402" y="3695700"/>
            <a:ext cx="7647197" cy="5678931"/>
          </a:xfrm>
          <a:prstGeom prst="rect">
            <a:avLst/>
          </a:prstGeom>
        </p:spPr>
      </p:pic>
      <p:sp>
        <p:nvSpPr>
          <p:cNvPr id="10" name="TextBox 9">
            <a:extLst>
              <a:ext uri="{FF2B5EF4-FFF2-40B4-BE49-F238E27FC236}">
                <a16:creationId xmlns:a16="http://schemas.microsoft.com/office/drawing/2014/main" id="{E02F3860-6A04-4C10-946C-B9CE9CFF5CF9}"/>
              </a:ext>
            </a:extLst>
          </p:cNvPr>
          <p:cNvSpPr txBox="1"/>
          <p:nvPr/>
        </p:nvSpPr>
        <p:spPr>
          <a:xfrm>
            <a:off x="963402" y="9663874"/>
            <a:ext cx="9144000" cy="400110"/>
          </a:xfrm>
          <a:prstGeom prst="rect">
            <a:avLst/>
          </a:prstGeom>
          <a:noFill/>
        </p:spPr>
        <p:txBody>
          <a:bodyPr wrap="square">
            <a:spAutoFit/>
          </a:bodyPr>
          <a:lstStyle/>
          <a:p>
            <a:r>
              <a:rPr lang="en-US" sz="2000" b="0" i="0" dirty="0">
                <a:solidFill>
                  <a:schemeClr val="bg1"/>
                </a:solidFill>
                <a:effectLst/>
                <a:latin typeface="Verdana" panose="020B0604030504040204" pitchFamily="34" charset="0"/>
              </a:rPr>
              <a:t>The </a:t>
            </a:r>
            <a:r>
              <a:rPr lang="en-US" sz="2000" b="1" i="0" dirty="0">
                <a:solidFill>
                  <a:schemeClr val="bg1"/>
                </a:solidFill>
                <a:effectLst/>
                <a:latin typeface="Verdana" panose="020B0604030504040204" pitchFamily="34" charset="0"/>
              </a:rPr>
              <a:t>x-points</a:t>
            </a:r>
            <a:r>
              <a:rPr lang="en-US" sz="2000" b="0" i="0" dirty="0">
                <a:solidFill>
                  <a:schemeClr val="bg1"/>
                </a:solidFill>
                <a:effectLst/>
                <a:latin typeface="Verdana" panose="020B0604030504040204" pitchFamily="34" charset="0"/>
              </a:rPr>
              <a:t> in the example above is [0, 1, 2, 3, 4, 5].</a:t>
            </a:r>
            <a:endParaRPr lang="en-IN" sz="2000" dirty="0">
              <a:solidFill>
                <a:schemeClr val="bg1"/>
              </a:solidFill>
            </a:endParaRPr>
          </a:p>
        </p:txBody>
      </p:sp>
    </p:spTree>
    <p:extLst>
      <p:ext uri="{BB962C8B-B14F-4D97-AF65-F5344CB8AC3E}">
        <p14:creationId xmlns:p14="http://schemas.microsoft.com/office/powerpoint/2010/main" val="34344676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Markers</a:t>
            </a:r>
          </a:p>
          <a:p>
            <a:r>
              <a:rPr lang="en-US" sz="3600" dirty="0">
                <a:solidFill>
                  <a:schemeClr val="bg1"/>
                </a:solidFill>
                <a:latin typeface="Arial Rounded MT Bold" panose="020F0704030504030204" pitchFamily="34" charset="0"/>
              </a:rPr>
              <a:t>You can use the keyword argument marker to emphasize each point with a specified marker: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Mark each point with a circle:</a:t>
            </a:r>
          </a:p>
        </p:txBody>
      </p:sp>
      <p:pic>
        <p:nvPicPr>
          <p:cNvPr id="4" name="Picture 3">
            <a:extLst>
              <a:ext uri="{FF2B5EF4-FFF2-40B4-BE49-F238E27FC236}">
                <a16:creationId xmlns:a16="http://schemas.microsoft.com/office/drawing/2014/main" id="{C81C2920-485E-4D2D-BF25-3C22291BEAC7}"/>
              </a:ext>
            </a:extLst>
          </p:cNvPr>
          <p:cNvPicPr>
            <a:picLocks noChangeAspect="1"/>
          </p:cNvPicPr>
          <p:nvPr/>
        </p:nvPicPr>
        <p:blipFill>
          <a:blip r:embed="rId5"/>
          <a:stretch>
            <a:fillRect/>
          </a:stretch>
        </p:blipFill>
        <p:spPr>
          <a:xfrm>
            <a:off x="963402" y="5975321"/>
            <a:ext cx="12752598" cy="3063323"/>
          </a:xfrm>
          <a:prstGeom prst="rect">
            <a:avLst/>
          </a:prstGeom>
        </p:spPr>
      </p:pic>
    </p:spTree>
    <p:extLst>
      <p:ext uri="{BB962C8B-B14F-4D97-AF65-F5344CB8AC3E}">
        <p14:creationId xmlns:p14="http://schemas.microsoft.com/office/powerpoint/2010/main" val="221109818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5535EB4A-05C4-4C73-8EA7-85C0F0C4BAD0}"/>
              </a:ext>
            </a:extLst>
          </p:cNvPr>
          <p:cNvPicPr>
            <a:picLocks noChangeAspect="1"/>
          </p:cNvPicPr>
          <p:nvPr/>
        </p:nvPicPr>
        <p:blipFill>
          <a:blip r:embed="rId5"/>
          <a:stretch>
            <a:fillRect/>
          </a:stretch>
        </p:blipFill>
        <p:spPr>
          <a:xfrm>
            <a:off x="963403" y="3286118"/>
            <a:ext cx="8180597" cy="6294547"/>
          </a:xfrm>
          <a:prstGeom prst="rect">
            <a:avLst/>
          </a:prstGeom>
        </p:spPr>
      </p:pic>
    </p:spTree>
    <p:extLst>
      <p:ext uri="{BB962C8B-B14F-4D97-AF65-F5344CB8AC3E}">
        <p14:creationId xmlns:p14="http://schemas.microsoft.com/office/powerpoint/2010/main" val="8315374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Mark each point with a star:</a:t>
            </a:r>
          </a:p>
        </p:txBody>
      </p:sp>
      <p:pic>
        <p:nvPicPr>
          <p:cNvPr id="4" name="Picture 3">
            <a:extLst>
              <a:ext uri="{FF2B5EF4-FFF2-40B4-BE49-F238E27FC236}">
                <a16:creationId xmlns:a16="http://schemas.microsoft.com/office/drawing/2014/main" id="{3EBB2C74-48DE-4D3A-8C07-D84BCDCEE12C}"/>
              </a:ext>
            </a:extLst>
          </p:cNvPr>
          <p:cNvPicPr>
            <a:picLocks noChangeAspect="1"/>
          </p:cNvPicPr>
          <p:nvPr/>
        </p:nvPicPr>
        <p:blipFill>
          <a:blip r:embed="rId5"/>
          <a:stretch>
            <a:fillRect/>
          </a:stretch>
        </p:blipFill>
        <p:spPr>
          <a:xfrm>
            <a:off x="977690" y="3887327"/>
            <a:ext cx="12128710" cy="1678462"/>
          </a:xfrm>
          <a:prstGeom prst="rect">
            <a:avLst/>
          </a:prstGeom>
        </p:spPr>
      </p:pic>
    </p:spTree>
    <p:extLst>
      <p:ext uri="{BB962C8B-B14F-4D97-AF65-F5344CB8AC3E}">
        <p14:creationId xmlns:p14="http://schemas.microsoft.com/office/powerpoint/2010/main" val="41057723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296683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Now the Student class has the same properties and methods as the Person class.</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Use the Student class to create an object, and then execute the </a:t>
            </a:r>
            <a:r>
              <a:rPr lang="en-US" sz="3200" dirty="0" err="1">
                <a:solidFill>
                  <a:schemeClr val="bg1"/>
                </a:solidFill>
                <a:latin typeface="Arial Rounded MT Bold" panose="020F0704030504030204" pitchFamily="34" charset="0"/>
              </a:rPr>
              <a:t>printname</a:t>
            </a:r>
            <a:r>
              <a:rPr lang="en-US" sz="3200" dirty="0">
                <a:solidFill>
                  <a:schemeClr val="bg1"/>
                </a:solidFill>
                <a:latin typeface="Arial Rounded MT Bold" panose="020F0704030504030204" pitchFamily="34" charset="0"/>
              </a:rPr>
              <a:t> method:</a:t>
            </a:r>
            <a:endParaRPr lang="en-US" sz="36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8" name="Picture 7">
            <a:extLst>
              <a:ext uri="{FF2B5EF4-FFF2-40B4-BE49-F238E27FC236}">
                <a16:creationId xmlns:a16="http://schemas.microsoft.com/office/drawing/2014/main" id="{DD6FAD7A-9D16-48D4-BF84-E8730B95ECAB}"/>
              </a:ext>
            </a:extLst>
          </p:cNvPr>
          <p:cNvPicPr>
            <a:picLocks noChangeAspect="1"/>
          </p:cNvPicPr>
          <p:nvPr/>
        </p:nvPicPr>
        <p:blipFill>
          <a:blip r:embed="rId4"/>
          <a:stretch>
            <a:fillRect/>
          </a:stretch>
        </p:blipFill>
        <p:spPr>
          <a:xfrm>
            <a:off x="1564623" y="6743700"/>
            <a:ext cx="10698487" cy="1371600"/>
          </a:xfrm>
          <a:prstGeom prst="rect">
            <a:avLst/>
          </a:prstGeom>
        </p:spPr>
      </p:pic>
    </p:spTree>
    <p:extLst>
      <p:ext uri="{BB962C8B-B14F-4D97-AF65-F5344CB8AC3E}">
        <p14:creationId xmlns:p14="http://schemas.microsoft.com/office/powerpoint/2010/main" val="231414956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5D0278D2-CF0A-4C62-8BDC-50F8E944D29A}"/>
              </a:ext>
            </a:extLst>
          </p:cNvPr>
          <p:cNvPicPr>
            <a:picLocks noChangeAspect="1"/>
          </p:cNvPicPr>
          <p:nvPr/>
        </p:nvPicPr>
        <p:blipFill>
          <a:blip r:embed="rId5"/>
          <a:stretch>
            <a:fillRect/>
          </a:stretch>
        </p:blipFill>
        <p:spPr>
          <a:xfrm>
            <a:off x="958640" y="3108783"/>
            <a:ext cx="8490160" cy="6332047"/>
          </a:xfrm>
          <a:prstGeom prst="rect">
            <a:avLst/>
          </a:prstGeom>
        </p:spPr>
      </p:pic>
    </p:spTree>
    <p:extLst>
      <p:ext uri="{BB962C8B-B14F-4D97-AF65-F5344CB8AC3E}">
        <p14:creationId xmlns:p14="http://schemas.microsoft.com/office/powerpoint/2010/main" val="25819654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Marker Reference</a:t>
            </a:r>
          </a:p>
          <a:p>
            <a:r>
              <a:rPr lang="en-US" sz="3600" dirty="0">
                <a:solidFill>
                  <a:schemeClr val="bg1"/>
                </a:solidFill>
                <a:latin typeface="Arial Rounded MT Bold" panose="020F0704030504030204" pitchFamily="34" charset="0"/>
              </a:rPr>
              <a:t>You can choose any of these markers:</a:t>
            </a:r>
          </a:p>
          <a:p>
            <a:endParaRPr lang="en-US" sz="36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CAFF8297-EB23-4D4A-AD1F-2916E1D0E641}"/>
              </a:ext>
            </a:extLst>
          </p:cNvPr>
          <p:cNvPicPr>
            <a:picLocks noChangeAspect="1"/>
          </p:cNvPicPr>
          <p:nvPr/>
        </p:nvPicPr>
        <p:blipFill>
          <a:blip r:embed="rId5"/>
          <a:stretch>
            <a:fillRect/>
          </a:stretch>
        </p:blipFill>
        <p:spPr>
          <a:xfrm>
            <a:off x="944352" y="3881360"/>
            <a:ext cx="13155739" cy="5148340"/>
          </a:xfrm>
          <a:prstGeom prst="rect">
            <a:avLst/>
          </a:prstGeom>
        </p:spPr>
      </p:pic>
    </p:spTree>
    <p:extLst>
      <p:ext uri="{BB962C8B-B14F-4D97-AF65-F5344CB8AC3E}">
        <p14:creationId xmlns:p14="http://schemas.microsoft.com/office/powerpoint/2010/main" val="35215666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Marker Reference</a:t>
            </a:r>
          </a:p>
          <a:p>
            <a:r>
              <a:rPr lang="en-US" sz="3600" dirty="0">
                <a:solidFill>
                  <a:schemeClr val="bg1"/>
                </a:solidFill>
                <a:latin typeface="Arial Rounded MT Bold" panose="020F0704030504030204" pitchFamily="34" charset="0"/>
              </a:rPr>
              <a:t>You can choose any of these markers:</a:t>
            </a:r>
          </a:p>
          <a:p>
            <a:endParaRPr lang="en-US" sz="3600" dirty="0">
              <a:solidFill>
                <a:schemeClr val="bg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9A4959A9-5CA2-4C08-8AE8-EE92E6CB4514}"/>
              </a:ext>
            </a:extLst>
          </p:cNvPr>
          <p:cNvPicPr>
            <a:picLocks noChangeAspect="1"/>
          </p:cNvPicPr>
          <p:nvPr/>
        </p:nvPicPr>
        <p:blipFill>
          <a:blip r:embed="rId5"/>
          <a:stretch>
            <a:fillRect/>
          </a:stretch>
        </p:blipFill>
        <p:spPr>
          <a:xfrm>
            <a:off x="963402" y="3813426"/>
            <a:ext cx="13554575" cy="5368674"/>
          </a:xfrm>
          <a:prstGeom prst="rect">
            <a:avLst/>
          </a:prstGeom>
        </p:spPr>
      </p:pic>
    </p:spTree>
    <p:extLst>
      <p:ext uri="{BB962C8B-B14F-4D97-AF65-F5344CB8AC3E}">
        <p14:creationId xmlns:p14="http://schemas.microsoft.com/office/powerpoint/2010/main" val="41848347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78609"/>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Marker Reference</a:t>
            </a:r>
          </a:p>
          <a:p>
            <a:r>
              <a:rPr lang="en-US" sz="3600" dirty="0">
                <a:solidFill>
                  <a:schemeClr val="bg1"/>
                </a:solidFill>
                <a:latin typeface="Arial Rounded MT Bold" panose="020F0704030504030204" pitchFamily="34" charset="0"/>
              </a:rPr>
              <a:t>You can choose any of these markers:</a:t>
            </a:r>
          </a:p>
          <a:p>
            <a:endParaRPr lang="en-US" sz="36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2847E52C-1E89-46A4-A660-225D44BBDDE1}"/>
              </a:ext>
            </a:extLst>
          </p:cNvPr>
          <p:cNvPicPr>
            <a:picLocks noChangeAspect="1"/>
          </p:cNvPicPr>
          <p:nvPr/>
        </p:nvPicPr>
        <p:blipFill>
          <a:blip r:embed="rId5"/>
          <a:stretch>
            <a:fillRect/>
          </a:stretch>
        </p:blipFill>
        <p:spPr>
          <a:xfrm>
            <a:off x="949114" y="3827714"/>
            <a:ext cx="13711043" cy="4280677"/>
          </a:xfrm>
          <a:prstGeom prst="rect">
            <a:avLst/>
          </a:prstGeom>
        </p:spPr>
      </p:pic>
    </p:spTree>
    <p:extLst>
      <p:ext uri="{BB962C8B-B14F-4D97-AF65-F5344CB8AC3E}">
        <p14:creationId xmlns:p14="http://schemas.microsoft.com/office/powerpoint/2010/main" val="27974449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838200" y="2921417"/>
            <a:ext cx="13346003" cy="4444165"/>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Format Strings </a:t>
            </a:r>
            <a:r>
              <a:rPr lang="en-US" sz="3600" dirty="0" err="1">
                <a:solidFill>
                  <a:schemeClr val="accent1"/>
                </a:solidFill>
                <a:latin typeface="Arial Rounded MT Bold" panose="020F0704030504030204" pitchFamily="34" charset="0"/>
              </a:rPr>
              <a:t>fmt</a:t>
            </a:r>
            <a:endParaRPr lang="en-US" sz="3600" dirty="0">
              <a:solidFill>
                <a:schemeClr val="accent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You can use also use the shortcut string notation parameter to specify the marker.</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This parameter is also called </a:t>
            </a:r>
            <a:r>
              <a:rPr lang="en-US" sz="3600" dirty="0" err="1">
                <a:solidFill>
                  <a:schemeClr val="bg1"/>
                </a:solidFill>
                <a:latin typeface="Arial Rounded MT Bold" panose="020F0704030504030204" pitchFamily="34" charset="0"/>
              </a:rPr>
              <a:t>fmt</a:t>
            </a:r>
            <a:r>
              <a:rPr lang="en-US" sz="3600" dirty="0">
                <a:solidFill>
                  <a:schemeClr val="bg1"/>
                </a:solidFill>
                <a:latin typeface="Arial Rounded MT Bold" panose="020F0704030504030204" pitchFamily="34" charset="0"/>
              </a:rPr>
              <a:t>, and is written with this syntax:</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err="1">
                <a:solidFill>
                  <a:schemeClr val="bg1"/>
                </a:solidFill>
                <a:latin typeface="Arial Rounded MT Bold" panose="020F0704030504030204" pitchFamily="34" charset="0"/>
              </a:rPr>
              <a:t>marker|line|color</a:t>
            </a:r>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8280713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Mark each point with a circle:</a:t>
            </a:r>
          </a:p>
        </p:txBody>
      </p:sp>
      <p:pic>
        <p:nvPicPr>
          <p:cNvPr id="5" name="Picture 4">
            <a:extLst>
              <a:ext uri="{FF2B5EF4-FFF2-40B4-BE49-F238E27FC236}">
                <a16:creationId xmlns:a16="http://schemas.microsoft.com/office/drawing/2014/main" id="{00A30FF2-EE30-4A0D-A7F1-7ADCCA6C52C7}"/>
              </a:ext>
            </a:extLst>
          </p:cNvPr>
          <p:cNvPicPr>
            <a:picLocks noChangeAspect="1"/>
          </p:cNvPicPr>
          <p:nvPr/>
        </p:nvPicPr>
        <p:blipFill>
          <a:blip r:embed="rId5"/>
          <a:stretch>
            <a:fillRect/>
          </a:stretch>
        </p:blipFill>
        <p:spPr>
          <a:xfrm>
            <a:off x="963403" y="4153293"/>
            <a:ext cx="13167098" cy="3352403"/>
          </a:xfrm>
          <a:prstGeom prst="rect">
            <a:avLst/>
          </a:prstGeom>
        </p:spPr>
      </p:pic>
    </p:spTree>
    <p:extLst>
      <p:ext uri="{BB962C8B-B14F-4D97-AF65-F5344CB8AC3E}">
        <p14:creationId xmlns:p14="http://schemas.microsoft.com/office/powerpoint/2010/main" val="29499947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marker value can be anything from the Marker Reference above.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line value can be one of the following:</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Line Reference</a:t>
            </a:r>
          </a:p>
        </p:txBody>
      </p:sp>
      <p:pic>
        <p:nvPicPr>
          <p:cNvPr id="8" name="Picture 7">
            <a:extLst>
              <a:ext uri="{FF2B5EF4-FFF2-40B4-BE49-F238E27FC236}">
                <a16:creationId xmlns:a16="http://schemas.microsoft.com/office/drawing/2014/main" id="{33CEED71-B55B-44FC-89AC-452B77D7AC4F}"/>
              </a:ext>
            </a:extLst>
          </p:cNvPr>
          <p:cNvPicPr>
            <a:picLocks noChangeAspect="1"/>
          </p:cNvPicPr>
          <p:nvPr/>
        </p:nvPicPr>
        <p:blipFill>
          <a:blip r:embed="rId5"/>
          <a:stretch>
            <a:fillRect/>
          </a:stretch>
        </p:blipFill>
        <p:spPr>
          <a:xfrm>
            <a:off x="963403" y="6032684"/>
            <a:ext cx="13320067" cy="2997015"/>
          </a:xfrm>
          <a:prstGeom prst="rect">
            <a:avLst/>
          </a:prstGeom>
        </p:spPr>
      </p:pic>
      <p:sp>
        <p:nvSpPr>
          <p:cNvPr id="14" name="TextBox 13">
            <a:extLst>
              <a:ext uri="{FF2B5EF4-FFF2-40B4-BE49-F238E27FC236}">
                <a16:creationId xmlns:a16="http://schemas.microsoft.com/office/drawing/2014/main" id="{5F8E7616-9CEB-4A74-8EF4-794BC75F1203}"/>
              </a:ext>
            </a:extLst>
          </p:cNvPr>
          <p:cNvSpPr txBox="1"/>
          <p:nvPr/>
        </p:nvSpPr>
        <p:spPr>
          <a:xfrm>
            <a:off x="925303" y="9225592"/>
            <a:ext cx="9144000" cy="954107"/>
          </a:xfrm>
          <a:prstGeom prst="rect">
            <a:avLst/>
          </a:prstGeom>
          <a:noFill/>
        </p:spPr>
        <p:txBody>
          <a:bodyPr wrap="square">
            <a:spAutoFit/>
          </a:bodyPr>
          <a:lstStyle/>
          <a:p>
            <a:r>
              <a:rPr lang="en-US" sz="2800" b="1" i="0" dirty="0">
                <a:solidFill>
                  <a:schemeClr val="bg1"/>
                </a:solidFill>
                <a:effectLst/>
                <a:latin typeface="Verdana" panose="020B0604030504040204" pitchFamily="34" charset="0"/>
              </a:rPr>
              <a:t>Note:</a:t>
            </a:r>
            <a:r>
              <a:rPr lang="en-US" sz="2800" b="0" i="0" dirty="0">
                <a:solidFill>
                  <a:schemeClr val="bg1"/>
                </a:solidFill>
                <a:effectLst/>
                <a:latin typeface="Verdana" panose="020B0604030504040204" pitchFamily="34" charset="0"/>
              </a:rPr>
              <a:t> If you leave out the </a:t>
            </a:r>
            <a:r>
              <a:rPr lang="en-US" sz="2800" b="0" i="1" dirty="0">
                <a:solidFill>
                  <a:schemeClr val="bg1"/>
                </a:solidFill>
                <a:effectLst/>
                <a:latin typeface="Verdana" panose="020B0604030504040204" pitchFamily="34" charset="0"/>
              </a:rPr>
              <a:t>line</a:t>
            </a:r>
            <a:r>
              <a:rPr lang="en-US" sz="2800" b="0" i="0" dirty="0">
                <a:solidFill>
                  <a:schemeClr val="bg1"/>
                </a:solidFill>
                <a:effectLst/>
                <a:latin typeface="Verdana" panose="020B0604030504040204" pitchFamily="34" charset="0"/>
              </a:rPr>
              <a:t> value in the </a:t>
            </a:r>
            <a:r>
              <a:rPr lang="en-US" sz="2800" b="0" i="0" dirty="0" err="1">
                <a:solidFill>
                  <a:schemeClr val="bg1"/>
                </a:solidFill>
                <a:effectLst/>
                <a:latin typeface="Verdana" panose="020B0604030504040204" pitchFamily="34" charset="0"/>
              </a:rPr>
              <a:t>fmt</a:t>
            </a:r>
            <a:r>
              <a:rPr lang="en-US" sz="2800" b="0" i="0" dirty="0">
                <a:solidFill>
                  <a:schemeClr val="bg1"/>
                </a:solidFill>
                <a:effectLst/>
                <a:latin typeface="Verdana" panose="020B0604030504040204" pitchFamily="34" charset="0"/>
              </a:rPr>
              <a:t> parameter, no line will be </a:t>
            </a:r>
            <a:r>
              <a:rPr lang="en-US" sz="2800" b="0" i="0" dirty="0" err="1">
                <a:solidFill>
                  <a:schemeClr val="bg1"/>
                </a:solidFill>
                <a:effectLst/>
                <a:latin typeface="Verdana" panose="020B0604030504040204" pitchFamily="34" charset="0"/>
              </a:rPr>
              <a:t>plottet</a:t>
            </a:r>
            <a:r>
              <a:rPr lang="en-US" sz="2800" b="0" i="0" dirty="0">
                <a:solidFill>
                  <a:schemeClr val="bg1"/>
                </a:solidFill>
                <a:effectLst/>
                <a:latin typeface="Verdana" panose="020B0604030504040204" pitchFamily="34" charset="0"/>
              </a:rPr>
              <a:t>.</a:t>
            </a:r>
            <a:endParaRPr lang="en-IN" sz="2800" dirty="0">
              <a:solidFill>
                <a:schemeClr val="bg1"/>
              </a:solidFill>
            </a:endParaRPr>
          </a:p>
        </p:txBody>
      </p:sp>
    </p:spTree>
    <p:extLst>
      <p:ext uri="{BB962C8B-B14F-4D97-AF65-F5344CB8AC3E}">
        <p14:creationId xmlns:p14="http://schemas.microsoft.com/office/powerpoint/2010/main" val="28575662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short color value can be one of the following:</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Color Reference</a:t>
            </a:r>
          </a:p>
        </p:txBody>
      </p:sp>
      <p:pic>
        <p:nvPicPr>
          <p:cNvPr id="4" name="Picture 3">
            <a:extLst>
              <a:ext uri="{FF2B5EF4-FFF2-40B4-BE49-F238E27FC236}">
                <a16:creationId xmlns:a16="http://schemas.microsoft.com/office/drawing/2014/main" id="{94694961-C047-4F17-B266-861561452B65}"/>
              </a:ext>
            </a:extLst>
          </p:cNvPr>
          <p:cNvPicPr>
            <a:picLocks noChangeAspect="1"/>
          </p:cNvPicPr>
          <p:nvPr/>
        </p:nvPicPr>
        <p:blipFill>
          <a:blip r:embed="rId5"/>
          <a:stretch>
            <a:fillRect/>
          </a:stretch>
        </p:blipFill>
        <p:spPr>
          <a:xfrm>
            <a:off x="901490" y="4229100"/>
            <a:ext cx="13418670" cy="5334000"/>
          </a:xfrm>
          <a:prstGeom prst="rect">
            <a:avLst/>
          </a:prstGeom>
        </p:spPr>
      </p:pic>
    </p:spTree>
    <p:extLst>
      <p:ext uri="{BB962C8B-B14F-4D97-AF65-F5344CB8AC3E}">
        <p14:creationId xmlns:p14="http://schemas.microsoft.com/office/powerpoint/2010/main" val="5650634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Marker Size</a:t>
            </a:r>
          </a:p>
          <a:p>
            <a:r>
              <a:rPr lang="en-US" sz="3600" dirty="0">
                <a:solidFill>
                  <a:schemeClr val="bg1"/>
                </a:solidFill>
                <a:latin typeface="Arial Rounded MT Bold" panose="020F0704030504030204" pitchFamily="34" charset="0"/>
              </a:rPr>
              <a:t>You can use the keyword argument </a:t>
            </a:r>
            <a:r>
              <a:rPr lang="en-US" sz="3600" dirty="0" err="1">
                <a:solidFill>
                  <a:schemeClr val="bg1"/>
                </a:solidFill>
                <a:latin typeface="Arial Rounded MT Bold" panose="020F0704030504030204" pitchFamily="34" charset="0"/>
              </a:rPr>
              <a:t>markersize</a:t>
            </a:r>
            <a:r>
              <a:rPr lang="en-US" sz="3600" dirty="0">
                <a:solidFill>
                  <a:schemeClr val="bg1"/>
                </a:solidFill>
                <a:latin typeface="Arial Rounded MT Bold" panose="020F0704030504030204" pitchFamily="34" charset="0"/>
              </a:rPr>
              <a:t> or the shorter version, </a:t>
            </a:r>
            <a:r>
              <a:rPr lang="en-US" sz="3600" dirty="0" err="1">
                <a:solidFill>
                  <a:schemeClr val="bg1"/>
                </a:solidFill>
                <a:latin typeface="Arial Rounded MT Bold" panose="020F0704030504030204" pitchFamily="34" charset="0"/>
              </a:rPr>
              <a:t>ms</a:t>
            </a:r>
            <a:r>
              <a:rPr lang="en-US" sz="3600" dirty="0">
                <a:solidFill>
                  <a:schemeClr val="bg1"/>
                </a:solidFill>
                <a:latin typeface="Arial Rounded MT Bold" panose="020F0704030504030204" pitchFamily="34" charset="0"/>
              </a:rPr>
              <a:t> to set the size of the markers: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size of the markers to 20:</a:t>
            </a:r>
          </a:p>
        </p:txBody>
      </p:sp>
      <p:pic>
        <p:nvPicPr>
          <p:cNvPr id="5" name="Picture 4">
            <a:extLst>
              <a:ext uri="{FF2B5EF4-FFF2-40B4-BE49-F238E27FC236}">
                <a16:creationId xmlns:a16="http://schemas.microsoft.com/office/drawing/2014/main" id="{D33F0B45-5834-407D-B049-F9722A39F74E}"/>
              </a:ext>
            </a:extLst>
          </p:cNvPr>
          <p:cNvPicPr>
            <a:picLocks noChangeAspect="1"/>
          </p:cNvPicPr>
          <p:nvPr/>
        </p:nvPicPr>
        <p:blipFill>
          <a:blip r:embed="rId5"/>
          <a:stretch>
            <a:fillRect/>
          </a:stretch>
        </p:blipFill>
        <p:spPr>
          <a:xfrm>
            <a:off x="963403" y="6206303"/>
            <a:ext cx="13033732" cy="2975797"/>
          </a:xfrm>
          <a:prstGeom prst="rect">
            <a:avLst/>
          </a:prstGeom>
        </p:spPr>
      </p:pic>
    </p:spTree>
    <p:extLst>
      <p:ext uri="{BB962C8B-B14F-4D97-AF65-F5344CB8AC3E}">
        <p14:creationId xmlns:p14="http://schemas.microsoft.com/office/powerpoint/2010/main" val="25070542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568691B8-D37C-40BF-8E22-F7D9CCFE2FAC}"/>
              </a:ext>
            </a:extLst>
          </p:cNvPr>
          <p:cNvPicPr>
            <a:picLocks noChangeAspect="1"/>
          </p:cNvPicPr>
          <p:nvPr/>
        </p:nvPicPr>
        <p:blipFill>
          <a:blip r:embed="rId5"/>
          <a:stretch>
            <a:fillRect/>
          </a:stretch>
        </p:blipFill>
        <p:spPr>
          <a:xfrm>
            <a:off x="963402" y="3334426"/>
            <a:ext cx="8180597" cy="6264000"/>
          </a:xfrm>
          <a:prstGeom prst="rect">
            <a:avLst/>
          </a:prstGeom>
        </p:spPr>
      </p:pic>
    </p:spTree>
    <p:extLst>
      <p:ext uri="{BB962C8B-B14F-4D97-AF65-F5344CB8AC3E}">
        <p14:creationId xmlns:p14="http://schemas.microsoft.com/office/powerpoint/2010/main" val="9888596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4998163"/>
          </a:xfrm>
          <a:prstGeom prst="rect">
            <a:avLst/>
          </a:prstGeom>
        </p:spPr>
        <p:txBody>
          <a:bodyPr vert="horz" wrap="square" lIns="0" tIns="12065" rIns="0" bIns="0" rtlCol="0">
            <a:spAutoFit/>
          </a:bodyPr>
          <a:lstStyle/>
          <a:p>
            <a:pPr fontAlgn="base"/>
            <a:r>
              <a:rPr lang="en-US" sz="3200" dirty="0">
                <a:solidFill>
                  <a:srgbClr val="FFC000"/>
                </a:solidFill>
                <a:latin typeface="Arial Rounded MT Bold" panose="020F0704030504030204" pitchFamily="34" charset="0"/>
              </a:rPr>
              <a:t>Add the __</a:t>
            </a:r>
            <a:r>
              <a:rPr lang="en-US" sz="3200" dirty="0" err="1">
                <a:solidFill>
                  <a:srgbClr val="FFC000"/>
                </a:solidFill>
                <a:latin typeface="Arial Rounded MT Bold" panose="020F0704030504030204" pitchFamily="34" charset="0"/>
              </a:rPr>
              <a:t>init</a:t>
            </a:r>
            <a:r>
              <a:rPr lang="en-US" sz="3200" dirty="0">
                <a:solidFill>
                  <a:srgbClr val="FFC000"/>
                </a:solidFill>
                <a:latin typeface="Arial Rounded MT Bold" panose="020F0704030504030204" pitchFamily="34" charset="0"/>
              </a:rPr>
              <a:t>__() Function</a:t>
            </a:r>
          </a:p>
          <a:p>
            <a:pPr fontAlgn="base"/>
            <a:r>
              <a:rPr lang="en-US" sz="3200" dirty="0">
                <a:solidFill>
                  <a:schemeClr val="bg1"/>
                </a:solidFill>
                <a:latin typeface="Arial Rounded MT Bold" panose="020F0704030504030204" pitchFamily="34" charset="0"/>
              </a:rPr>
              <a:t>So far we have created a child class that inherits the properties and methods from its parent.</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We want to add the __</a:t>
            </a:r>
            <a:r>
              <a:rPr lang="en-US" sz="3200" dirty="0" err="1">
                <a:solidFill>
                  <a:schemeClr val="bg1"/>
                </a:solidFill>
                <a:latin typeface="Arial Rounded MT Bold" panose="020F0704030504030204" pitchFamily="34" charset="0"/>
              </a:rPr>
              <a:t>init</a:t>
            </a:r>
            <a:r>
              <a:rPr lang="en-US" sz="3200" dirty="0">
                <a:solidFill>
                  <a:schemeClr val="bg1"/>
                </a:solidFill>
                <a:latin typeface="Arial Rounded MT Bold" panose="020F0704030504030204" pitchFamily="34" charset="0"/>
              </a:rPr>
              <a:t>__() function to the child class (instead of the pass keyword).</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cs typeface="Calibri"/>
              </a:rPr>
              <a:t>Example</a:t>
            </a:r>
          </a:p>
          <a:p>
            <a:pPr fontAlgn="base"/>
            <a:r>
              <a:rPr lang="en-US" sz="3200" dirty="0">
                <a:solidFill>
                  <a:schemeClr val="bg1"/>
                </a:solidFill>
                <a:latin typeface="Arial Rounded MT Bold" panose="020F0704030504030204" pitchFamily="34" charset="0"/>
                <a:cs typeface="Calibri"/>
              </a:rPr>
              <a:t>Add the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 to the Student class:</a:t>
            </a:r>
          </a:p>
          <a:p>
            <a:pPr fontAlgn="base"/>
            <a:endParaRPr lang="en-US" sz="36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5" name="Rectangle 1">
            <a:extLst>
              <a:ext uri="{FF2B5EF4-FFF2-40B4-BE49-F238E27FC236}">
                <a16:creationId xmlns:a16="http://schemas.microsoft.com/office/drawing/2014/main" id="{E4A6D6BA-101A-4BC3-BC11-F7B09E2B44F1}"/>
              </a:ext>
            </a:extLst>
          </p:cNvPr>
          <p:cNvSpPr>
            <a:spLocks noChangeArrowheads="1"/>
          </p:cNvSpPr>
          <p:nvPr/>
        </p:nvSpPr>
        <p:spPr bwMode="auto">
          <a:xfrm>
            <a:off x="1399847" y="9410700"/>
            <a:ext cx="9649152" cy="76944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The </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err="1">
                <a:ln>
                  <a:noFill/>
                </a:ln>
                <a:solidFill>
                  <a:srgbClr val="DC143C"/>
                </a:solidFill>
                <a:effectLst/>
                <a:latin typeface="Consolas" panose="020B0609020204030204" pitchFamily="49" charset="0"/>
              </a:rPr>
              <a:t>init</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a:ln>
                  <a:noFill/>
                </a:ln>
                <a:solidFill>
                  <a:srgbClr val="000000"/>
                </a:solidFill>
                <a:effectLst/>
                <a:latin typeface="Verdana" panose="020B0604030504040204" pitchFamily="34" charset="0"/>
              </a:rPr>
              <a:t> function is called automatically every time the class is being used to create a new object.</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0F7592E-D281-4266-92AE-7721DA6A9E43}"/>
              </a:ext>
            </a:extLst>
          </p:cNvPr>
          <p:cNvPicPr>
            <a:picLocks noChangeAspect="1"/>
          </p:cNvPicPr>
          <p:nvPr/>
        </p:nvPicPr>
        <p:blipFill>
          <a:blip r:embed="rId4"/>
          <a:stretch>
            <a:fillRect/>
          </a:stretch>
        </p:blipFill>
        <p:spPr>
          <a:xfrm>
            <a:off x="1399846" y="7633172"/>
            <a:ext cx="9649153" cy="1528018"/>
          </a:xfrm>
          <a:prstGeom prst="rect">
            <a:avLst/>
          </a:prstGeom>
        </p:spPr>
      </p:pic>
    </p:spTree>
    <p:extLst>
      <p:ext uri="{BB962C8B-B14F-4D97-AF65-F5344CB8AC3E}">
        <p14:creationId xmlns:p14="http://schemas.microsoft.com/office/powerpoint/2010/main" val="3850691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fltVal val="0"/>
                                          </p:val>
                                        </p:tav>
                                        <p:tav tm="100000">
                                          <p:val>
                                            <p:strVal val="#ppt_w"/>
                                          </p:val>
                                        </p:tav>
                                      </p:tavLst>
                                    </p:anim>
                                    <p:anim calcmode="lin" valueType="num">
                                      <p:cBhvr>
                                        <p:cTn id="27" dur="1000" fill="hold"/>
                                        <p:tgtEl>
                                          <p:spTgt spid="5"/>
                                        </p:tgtEl>
                                        <p:attrNameLst>
                                          <p:attrName>ppt_h</p:attrName>
                                        </p:attrNameLst>
                                      </p:cBhvr>
                                      <p:tavLst>
                                        <p:tav tm="0">
                                          <p:val>
                                            <p:fltVal val="0"/>
                                          </p:val>
                                        </p:tav>
                                        <p:tav tm="100000">
                                          <p:val>
                                            <p:strVal val="#ppt_h"/>
                                          </p:val>
                                        </p:tav>
                                      </p:tavLst>
                                    </p:anim>
                                    <p:animEffect transition="in" filter="fade">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Marker Color</a:t>
            </a:r>
          </a:p>
          <a:p>
            <a:r>
              <a:rPr lang="en-US" sz="3600" dirty="0">
                <a:solidFill>
                  <a:schemeClr val="bg1"/>
                </a:solidFill>
                <a:latin typeface="Arial Rounded MT Bold" panose="020F0704030504030204" pitchFamily="34" charset="0"/>
              </a:rPr>
              <a:t>You can use the keyword argument </a:t>
            </a:r>
            <a:r>
              <a:rPr lang="en-US" sz="3600" dirty="0" err="1">
                <a:solidFill>
                  <a:schemeClr val="bg1"/>
                </a:solidFill>
                <a:latin typeface="Arial Rounded MT Bold" panose="020F0704030504030204" pitchFamily="34" charset="0"/>
              </a:rPr>
              <a:t>markeredgecolor</a:t>
            </a:r>
            <a:r>
              <a:rPr lang="en-US" sz="3600" dirty="0">
                <a:solidFill>
                  <a:schemeClr val="bg1"/>
                </a:solidFill>
                <a:latin typeface="Arial Rounded MT Bold" panose="020F0704030504030204" pitchFamily="34" charset="0"/>
              </a:rPr>
              <a:t> or the shorter </a:t>
            </a:r>
            <a:r>
              <a:rPr lang="en-US" sz="3600" dirty="0" err="1">
                <a:solidFill>
                  <a:schemeClr val="bg1"/>
                </a:solidFill>
                <a:latin typeface="Arial Rounded MT Bold" panose="020F0704030504030204" pitchFamily="34" charset="0"/>
              </a:rPr>
              <a:t>mec</a:t>
            </a:r>
            <a:r>
              <a:rPr lang="en-US" sz="3600" dirty="0">
                <a:solidFill>
                  <a:schemeClr val="bg1"/>
                </a:solidFill>
                <a:latin typeface="Arial Rounded MT Bold" panose="020F0704030504030204" pitchFamily="34" charset="0"/>
              </a:rPr>
              <a:t> to set the color of the edge of the markers: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EDGE color to red:</a:t>
            </a:r>
          </a:p>
        </p:txBody>
      </p:sp>
      <p:pic>
        <p:nvPicPr>
          <p:cNvPr id="5" name="Picture 4">
            <a:extLst>
              <a:ext uri="{FF2B5EF4-FFF2-40B4-BE49-F238E27FC236}">
                <a16:creationId xmlns:a16="http://schemas.microsoft.com/office/drawing/2014/main" id="{7B75E18D-0B31-4D67-965E-F4F7D2A9A97F}"/>
              </a:ext>
            </a:extLst>
          </p:cNvPr>
          <p:cNvPicPr>
            <a:picLocks noChangeAspect="1"/>
          </p:cNvPicPr>
          <p:nvPr/>
        </p:nvPicPr>
        <p:blipFill>
          <a:blip r:embed="rId5"/>
          <a:stretch>
            <a:fillRect/>
          </a:stretch>
        </p:blipFill>
        <p:spPr>
          <a:xfrm>
            <a:off x="963403" y="6188170"/>
            <a:ext cx="11830634" cy="2993929"/>
          </a:xfrm>
          <a:prstGeom prst="rect">
            <a:avLst/>
          </a:prstGeom>
        </p:spPr>
      </p:pic>
    </p:spTree>
    <p:extLst>
      <p:ext uri="{BB962C8B-B14F-4D97-AF65-F5344CB8AC3E}">
        <p14:creationId xmlns:p14="http://schemas.microsoft.com/office/powerpoint/2010/main" val="7521170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594413B6-C90E-4C9A-9B4F-B55D1149CB20}"/>
              </a:ext>
            </a:extLst>
          </p:cNvPr>
          <p:cNvPicPr>
            <a:picLocks noChangeAspect="1"/>
          </p:cNvPicPr>
          <p:nvPr/>
        </p:nvPicPr>
        <p:blipFill>
          <a:blip r:embed="rId5"/>
          <a:stretch>
            <a:fillRect/>
          </a:stretch>
        </p:blipFill>
        <p:spPr>
          <a:xfrm>
            <a:off x="963402" y="3472641"/>
            <a:ext cx="8180597" cy="6124333"/>
          </a:xfrm>
          <a:prstGeom prst="rect">
            <a:avLst/>
          </a:prstGeom>
        </p:spPr>
      </p:pic>
    </p:spTree>
    <p:extLst>
      <p:ext uri="{BB962C8B-B14F-4D97-AF65-F5344CB8AC3E}">
        <p14:creationId xmlns:p14="http://schemas.microsoft.com/office/powerpoint/2010/main" val="38529816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use the keyword argument </a:t>
            </a:r>
            <a:r>
              <a:rPr lang="en-US" sz="3600" dirty="0" err="1">
                <a:solidFill>
                  <a:schemeClr val="bg1"/>
                </a:solidFill>
                <a:latin typeface="Arial Rounded MT Bold" panose="020F0704030504030204" pitchFamily="34" charset="0"/>
              </a:rPr>
              <a:t>markerfacecolor</a:t>
            </a:r>
            <a:r>
              <a:rPr lang="en-US" sz="3600" dirty="0">
                <a:solidFill>
                  <a:schemeClr val="bg1"/>
                </a:solidFill>
                <a:latin typeface="Arial Rounded MT Bold" panose="020F0704030504030204" pitchFamily="34" charset="0"/>
              </a:rPr>
              <a:t> or the shorter </a:t>
            </a:r>
            <a:r>
              <a:rPr lang="en-US" sz="3600" dirty="0" err="1">
                <a:solidFill>
                  <a:schemeClr val="bg1"/>
                </a:solidFill>
                <a:latin typeface="Arial Rounded MT Bold" panose="020F0704030504030204" pitchFamily="34" charset="0"/>
              </a:rPr>
              <a:t>mfc</a:t>
            </a:r>
            <a:r>
              <a:rPr lang="en-US" sz="3600" dirty="0">
                <a:solidFill>
                  <a:schemeClr val="bg1"/>
                </a:solidFill>
                <a:latin typeface="Arial Rounded MT Bold" panose="020F0704030504030204" pitchFamily="34" charset="0"/>
              </a:rPr>
              <a:t> to set the color inside the edge of the markers: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FACE color to red:</a:t>
            </a:r>
          </a:p>
        </p:txBody>
      </p:sp>
      <p:pic>
        <p:nvPicPr>
          <p:cNvPr id="5" name="Picture 4">
            <a:extLst>
              <a:ext uri="{FF2B5EF4-FFF2-40B4-BE49-F238E27FC236}">
                <a16:creationId xmlns:a16="http://schemas.microsoft.com/office/drawing/2014/main" id="{DDE15D76-B96C-4A4B-9A53-EEBCFAAAF8B3}"/>
              </a:ext>
            </a:extLst>
          </p:cNvPr>
          <p:cNvPicPr>
            <a:picLocks noChangeAspect="1"/>
          </p:cNvPicPr>
          <p:nvPr/>
        </p:nvPicPr>
        <p:blipFill>
          <a:blip r:embed="rId5"/>
          <a:stretch>
            <a:fillRect/>
          </a:stretch>
        </p:blipFill>
        <p:spPr>
          <a:xfrm>
            <a:off x="944353" y="5577018"/>
            <a:ext cx="13174268" cy="3224082"/>
          </a:xfrm>
          <a:prstGeom prst="rect">
            <a:avLst/>
          </a:prstGeom>
        </p:spPr>
      </p:pic>
    </p:spTree>
    <p:extLst>
      <p:ext uri="{BB962C8B-B14F-4D97-AF65-F5344CB8AC3E}">
        <p14:creationId xmlns:p14="http://schemas.microsoft.com/office/powerpoint/2010/main" val="41173418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use the keyword argument </a:t>
            </a:r>
            <a:r>
              <a:rPr lang="en-US" sz="3600" dirty="0" err="1">
                <a:solidFill>
                  <a:schemeClr val="bg1"/>
                </a:solidFill>
                <a:latin typeface="Arial Rounded MT Bold" panose="020F0704030504030204" pitchFamily="34" charset="0"/>
              </a:rPr>
              <a:t>markerfacecolor</a:t>
            </a:r>
            <a:r>
              <a:rPr lang="en-US" sz="3600" dirty="0">
                <a:solidFill>
                  <a:schemeClr val="bg1"/>
                </a:solidFill>
                <a:latin typeface="Arial Rounded MT Bold" panose="020F0704030504030204" pitchFamily="34" charset="0"/>
              </a:rPr>
              <a:t> or the shorter </a:t>
            </a:r>
            <a:r>
              <a:rPr lang="en-US" sz="3600" dirty="0" err="1">
                <a:solidFill>
                  <a:schemeClr val="bg1"/>
                </a:solidFill>
                <a:latin typeface="Arial Rounded MT Bold" panose="020F0704030504030204" pitchFamily="34" charset="0"/>
              </a:rPr>
              <a:t>mfc</a:t>
            </a:r>
            <a:r>
              <a:rPr lang="en-US" sz="3600" dirty="0">
                <a:solidFill>
                  <a:schemeClr val="bg1"/>
                </a:solidFill>
                <a:latin typeface="Arial Rounded MT Bold" panose="020F0704030504030204" pitchFamily="34" charset="0"/>
              </a:rPr>
              <a:t> to set the color inside the edge of the markers: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FACE color to red:</a:t>
            </a:r>
          </a:p>
        </p:txBody>
      </p:sp>
      <p:pic>
        <p:nvPicPr>
          <p:cNvPr id="5" name="Picture 4">
            <a:extLst>
              <a:ext uri="{FF2B5EF4-FFF2-40B4-BE49-F238E27FC236}">
                <a16:creationId xmlns:a16="http://schemas.microsoft.com/office/drawing/2014/main" id="{DDE15D76-B96C-4A4B-9A53-EEBCFAAAF8B3}"/>
              </a:ext>
            </a:extLst>
          </p:cNvPr>
          <p:cNvPicPr>
            <a:picLocks noChangeAspect="1"/>
          </p:cNvPicPr>
          <p:nvPr/>
        </p:nvPicPr>
        <p:blipFill>
          <a:blip r:embed="rId5"/>
          <a:stretch>
            <a:fillRect/>
          </a:stretch>
        </p:blipFill>
        <p:spPr>
          <a:xfrm>
            <a:off x="944353" y="5577018"/>
            <a:ext cx="13174268" cy="3224082"/>
          </a:xfrm>
          <a:prstGeom prst="rect">
            <a:avLst/>
          </a:prstGeom>
        </p:spPr>
      </p:pic>
    </p:spTree>
    <p:extLst>
      <p:ext uri="{BB962C8B-B14F-4D97-AF65-F5344CB8AC3E}">
        <p14:creationId xmlns:p14="http://schemas.microsoft.com/office/powerpoint/2010/main" val="34803364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Use both the </a:t>
            </a:r>
            <a:r>
              <a:rPr lang="en-US" sz="3600" dirty="0" err="1">
                <a:solidFill>
                  <a:schemeClr val="bg1"/>
                </a:solidFill>
                <a:latin typeface="Arial Rounded MT Bold" panose="020F0704030504030204" pitchFamily="34" charset="0"/>
              </a:rPr>
              <a:t>mec</a:t>
            </a:r>
            <a:r>
              <a:rPr lang="en-US" sz="3600" dirty="0">
                <a:solidFill>
                  <a:schemeClr val="bg1"/>
                </a:solidFill>
                <a:latin typeface="Arial Rounded MT Bold" panose="020F0704030504030204" pitchFamily="34" charset="0"/>
              </a:rPr>
              <a:t> and </a:t>
            </a:r>
            <a:r>
              <a:rPr lang="en-US" sz="3600" dirty="0" err="1">
                <a:solidFill>
                  <a:schemeClr val="bg1"/>
                </a:solidFill>
                <a:latin typeface="Arial Rounded MT Bold" panose="020F0704030504030204" pitchFamily="34" charset="0"/>
              </a:rPr>
              <a:t>mfc</a:t>
            </a:r>
            <a:r>
              <a:rPr lang="en-US" sz="3600" dirty="0">
                <a:solidFill>
                  <a:schemeClr val="bg1"/>
                </a:solidFill>
                <a:latin typeface="Arial Rounded MT Bold" panose="020F0704030504030204" pitchFamily="34" charset="0"/>
              </a:rPr>
              <a:t> arguments to color of the entire marker: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color of both the edge and the face to red:</a:t>
            </a:r>
          </a:p>
        </p:txBody>
      </p:sp>
      <p:pic>
        <p:nvPicPr>
          <p:cNvPr id="9" name="Picture 8">
            <a:extLst>
              <a:ext uri="{FF2B5EF4-FFF2-40B4-BE49-F238E27FC236}">
                <a16:creationId xmlns:a16="http://schemas.microsoft.com/office/drawing/2014/main" id="{EF3A9A83-BC39-4691-AB4C-573A45036B31}"/>
              </a:ext>
            </a:extLst>
          </p:cNvPr>
          <p:cNvPicPr>
            <a:picLocks noChangeAspect="1"/>
          </p:cNvPicPr>
          <p:nvPr/>
        </p:nvPicPr>
        <p:blipFill>
          <a:blip r:embed="rId5"/>
          <a:stretch>
            <a:fillRect/>
          </a:stretch>
        </p:blipFill>
        <p:spPr>
          <a:xfrm>
            <a:off x="934828" y="5622224"/>
            <a:ext cx="12360684" cy="3255076"/>
          </a:xfrm>
          <a:prstGeom prst="rect">
            <a:avLst/>
          </a:prstGeom>
        </p:spPr>
      </p:pic>
    </p:spTree>
    <p:extLst>
      <p:ext uri="{BB962C8B-B14F-4D97-AF65-F5344CB8AC3E}">
        <p14:creationId xmlns:p14="http://schemas.microsoft.com/office/powerpoint/2010/main" val="28227583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320DB5B2-C192-4DD5-A6CA-FF36987708E1}"/>
              </a:ext>
            </a:extLst>
          </p:cNvPr>
          <p:cNvPicPr>
            <a:picLocks noChangeAspect="1"/>
          </p:cNvPicPr>
          <p:nvPr/>
        </p:nvPicPr>
        <p:blipFill>
          <a:blip r:embed="rId5"/>
          <a:stretch>
            <a:fillRect/>
          </a:stretch>
        </p:blipFill>
        <p:spPr>
          <a:xfrm>
            <a:off x="963402" y="3234756"/>
            <a:ext cx="8028197" cy="6273091"/>
          </a:xfrm>
          <a:prstGeom prst="rect">
            <a:avLst/>
          </a:prstGeom>
        </p:spPr>
      </p:pic>
    </p:spTree>
    <p:extLst>
      <p:ext uri="{BB962C8B-B14F-4D97-AF65-F5344CB8AC3E}">
        <p14:creationId xmlns:p14="http://schemas.microsoft.com/office/powerpoint/2010/main" val="4564010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also use Hexadecimal color values: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Mark each point with a beautiful green color:</a:t>
            </a:r>
          </a:p>
        </p:txBody>
      </p:sp>
      <p:pic>
        <p:nvPicPr>
          <p:cNvPr id="16" name="Picture 15">
            <a:extLst>
              <a:ext uri="{FF2B5EF4-FFF2-40B4-BE49-F238E27FC236}">
                <a16:creationId xmlns:a16="http://schemas.microsoft.com/office/drawing/2014/main" id="{DB3C5626-60A9-4EA1-853B-4A3022A8D036}"/>
              </a:ext>
            </a:extLst>
          </p:cNvPr>
          <p:cNvPicPr>
            <a:picLocks noChangeAspect="1"/>
          </p:cNvPicPr>
          <p:nvPr/>
        </p:nvPicPr>
        <p:blipFill>
          <a:blip r:embed="rId5"/>
          <a:stretch>
            <a:fillRect/>
          </a:stretch>
        </p:blipFill>
        <p:spPr>
          <a:xfrm>
            <a:off x="949115" y="5168795"/>
            <a:ext cx="12614485" cy="1465942"/>
          </a:xfrm>
          <a:prstGeom prst="rect">
            <a:avLst/>
          </a:prstGeom>
        </p:spPr>
      </p:pic>
    </p:spTree>
    <p:extLst>
      <p:ext uri="{BB962C8B-B14F-4D97-AF65-F5344CB8AC3E}">
        <p14:creationId xmlns:p14="http://schemas.microsoft.com/office/powerpoint/2010/main" val="25983917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2DA40076-D483-4B45-9696-C37D70421875}"/>
              </a:ext>
            </a:extLst>
          </p:cNvPr>
          <p:cNvPicPr>
            <a:picLocks noChangeAspect="1"/>
          </p:cNvPicPr>
          <p:nvPr/>
        </p:nvPicPr>
        <p:blipFill>
          <a:blip r:embed="rId5"/>
          <a:stretch>
            <a:fillRect/>
          </a:stretch>
        </p:blipFill>
        <p:spPr>
          <a:xfrm>
            <a:off x="939590" y="3173400"/>
            <a:ext cx="8966410" cy="6693057"/>
          </a:xfrm>
          <a:prstGeom prst="rect">
            <a:avLst/>
          </a:prstGeom>
        </p:spPr>
      </p:pic>
    </p:spTree>
    <p:extLst>
      <p:ext uri="{BB962C8B-B14F-4D97-AF65-F5344CB8AC3E}">
        <p14:creationId xmlns:p14="http://schemas.microsoft.com/office/powerpoint/2010/main" val="19330312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Markers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8" name="Picture 7">
            <a:extLst>
              <a:ext uri="{FF2B5EF4-FFF2-40B4-BE49-F238E27FC236}">
                <a16:creationId xmlns:a16="http://schemas.microsoft.com/office/drawing/2014/main" id="{ACA7803B-82BB-4F03-86B4-96818ED5BD6A}"/>
              </a:ext>
            </a:extLst>
          </p:cNvPr>
          <p:cNvPicPr>
            <a:picLocks noChangeAspect="1"/>
          </p:cNvPicPr>
          <p:nvPr/>
        </p:nvPicPr>
        <p:blipFill>
          <a:blip r:embed="rId5"/>
          <a:stretch>
            <a:fillRect/>
          </a:stretch>
        </p:blipFill>
        <p:spPr>
          <a:xfrm>
            <a:off x="963402" y="3279530"/>
            <a:ext cx="8332997" cy="6477228"/>
          </a:xfrm>
          <a:prstGeom prst="rect">
            <a:avLst/>
          </a:prstGeom>
        </p:spPr>
      </p:pic>
    </p:spTree>
    <p:extLst>
      <p:ext uri="{BB962C8B-B14F-4D97-AF65-F5344CB8AC3E}">
        <p14:creationId xmlns:p14="http://schemas.microsoft.com/office/powerpoint/2010/main" val="390199272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Linestyle</a:t>
            </a:r>
          </a:p>
          <a:p>
            <a:r>
              <a:rPr lang="en-US" sz="3600" dirty="0">
                <a:solidFill>
                  <a:schemeClr val="bg1"/>
                </a:solidFill>
                <a:latin typeface="Arial Rounded MT Bold" panose="020F0704030504030204" pitchFamily="34" charset="0"/>
              </a:rPr>
              <a:t>You can use the keyword argument </a:t>
            </a:r>
            <a:r>
              <a:rPr lang="en-US" sz="3600" dirty="0" err="1">
                <a:solidFill>
                  <a:schemeClr val="bg1"/>
                </a:solidFill>
                <a:latin typeface="Arial Rounded MT Bold" panose="020F0704030504030204" pitchFamily="34" charset="0"/>
              </a:rPr>
              <a:t>linestyle</a:t>
            </a:r>
            <a:r>
              <a:rPr lang="en-US" sz="3600" dirty="0">
                <a:solidFill>
                  <a:schemeClr val="bg1"/>
                </a:solidFill>
                <a:latin typeface="Arial Rounded MT Bold" panose="020F0704030504030204" pitchFamily="34" charset="0"/>
              </a:rPr>
              <a:t>, or shorter ls, to change the style of the plotted line: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Use a dotted line:</a:t>
            </a:r>
          </a:p>
        </p:txBody>
      </p:sp>
      <p:pic>
        <p:nvPicPr>
          <p:cNvPr id="4" name="Picture 3">
            <a:extLst>
              <a:ext uri="{FF2B5EF4-FFF2-40B4-BE49-F238E27FC236}">
                <a16:creationId xmlns:a16="http://schemas.microsoft.com/office/drawing/2014/main" id="{E5C7E1F1-C4C2-42EC-9AD8-37615DA7E2DF}"/>
              </a:ext>
            </a:extLst>
          </p:cNvPr>
          <p:cNvPicPr>
            <a:picLocks noChangeAspect="1"/>
          </p:cNvPicPr>
          <p:nvPr/>
        </p:nvPicPr>
        <p:blipFill>
          <a:blip r:embed="rId5"/>
          <a:stretch>
            <a:fillRect/>
          </a:stretch>
        </p:blipFill>
        <p:spPr>
          <a:xfrm>
            <a:off x="963403" y="5905500"/>
            <a:ext cx="12246862" cy="3200400"/>
          </a:xfrm>
          <a:prstGeom prst="rect">
            <a:avLst/>
          </a:prstGeom>
        </p:spPr>
      </p:pic>
    </p:spTree>
    <p:extLst>
      <p:ext uri="{BB962C8B-B14F-4D97-AF65-F5344CB8AC3E}">
        <p14:creationId xmlns:p14="http://schemas.microsoft.com/office/powerpoint/2010/main" val="317987263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3459280"/>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When you add the __</a:t>
            </a:r>
            <a:r>
              <a:rPr lang="en-US" sz="3200" dirty="0" err="1">
                <a:solidFill>
                  <a:schemeClr val="bg1"/>
                </a:solidFill>
                <a:latin typeface="Arial Rounded MT Bold" panose="020F0704030504030204" pitchFamily="34" charset="0"/>
              </a:rPr>
              <a:t>init</a:t>
            </a:r>
            <a:r>
              <a:rPr lang="en-US" sz="3200" dirty="0">
                <a:solidFill>
                  <a:schemeClr val="bg1"/>
                </a:solidFill>
                <a:latin typeface="Arial Rounded MT Bold" panose="020F0704030504030204" pitchFamily="34" charset="0"/>
              </a:rPr>
              <a:t>__() function, the child class will no longer inherit the parent's __</a:t>
            </a:r>
            <a:r>
              <a:rPr lang="en-US" sz="3200" dirty="0" err="1">
                <a:solidFill>
                  <a:schemeClr val="bg1"/>
                </a:solidFill>
                <a:latin typeface="Arial Rounded MT Bold" panose="020F0704030504030204" pitchFamily="34" charset="0"/>
              </a:rPr>
              <a:t>init</a:t>
            </a:r>
            <a:r>
              <a:rPr lang="en-US" sz="3200" dirty="0">
                <a:solidFill>
                  <a:schemeClr val="bg1"/>
                </a:solidFill>
                <a:latin typeface="Arial Rounded MT Bold" panose="020F0704030504030204" pitchFamily="34" charset="0"/>
              </a:rPr>
              <a:t>__() function.</a:t>
            </a:r>
          </a:p>
          <a:p>
            <a:pPr fontAlgn="base"/>
            <a:endParaRPr lang="en-US" sz="3200" dirty="0">
              <a:solidFill>
                <a:schemeClr val="bg1"/>
              </a:solidFill>
              <a:latin typeface="Arial Rounded MT Bold" panose="020F0704030504030204" pitchFamily="34" charset="0"/>
              <a:cs typeface="Calibri"/>
            </a:endParaRPr>
          </a:p>
          <a:p>
            <a:pPr fontAlgn="base"/>
            <a:r>
              <a:rPr lang="en-US" sz="3200" dirty="0">
                <a:solidFill>
                  <a:schemeClr val="bg1"/>
                </a:solidFill>
                <a:latin typeface="Arial Rounded MT Bold" panose="020F0704030504030204" pitchFamily="34" charset="0"/>
                <a:cs typeface="Calibri"/>
              </a:rPr>
              <a:t>To keep the inheritance of the parent's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 add a call to the parent's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a:t>
            </a:r>
          </a:p>
          <a:p>
            <a:pPr fontAlgn="base"/>
            <a:r>
              <a:rPr lang="en-US" sz="3200" dirty="0">
                <a:solidFill>
                  <a:schemeClr val="bg1"/>
                </a:solidFill>
                <a:latin typeface="Arial Rounded MT Bold" panose="020F0704030504030204" pitchFamily="34" charset="0"/>
                <a:cs typeface="Calibri"/>
              </a:rPr>
              <a:t>Example</a:t>
            </a:r>
          </a:p>
          <a:p>
            <a:pPr fontAlgn="base"/>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8" name="Rectangle 2">
            <a:extLst>
              <a:ext uri="{FF2B5EF4-FFF2-40B4-BE49-F238E27FC236}">
                <a16:creationId xmlns:a16="http://schemas.microsoft.com/office/drawing/2014/main" id="{977B5218-5EB8-4378-A35C-FEF70DDC7216}"/>
              </a:ext>
            </a:extLst>
          </p:cNvPr>
          <p:cNvSpPr>
            <a:spLocks noChangeArrowheads="1"/>
          </p:cNvSpPr>
          <p:nvPr/>
        </p:nvSpPr>
        <p:spPr bwMode="auto">
          <a:xfrm>
            <a:off x="1552247" y="8946058"/>
            <a:ext cx="9649153" cy="76944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The child's </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err="1">
                <a:ln>
                  <a:noFill/>
                </a:ln>
                <a:solidFill>
                  <a:srgbClr val="DC143C"/>
                </a:solidFill>
                <a:effectLst/>
                <a:latin typeface="Consolas" panose="020B0609020204030204" pitchFamily="49" charset="0"/>
              </a:rPr>
              <a:t>init</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a:ln>
                  <a:noFill/>
                </a:ln>
                <a:solidFill>
                  <a:srgbClr val="000000"/>
                </a:solidFill>
                <a:effectLst/>
                <a:latin typeface="Verdana" panose="020B0604030504040204" pitchFamily="34" charset="0"/>
              </a:rPr>
              <a:t> function </a:t>
            </a:r>
            <a:r>
              <a:rPr kumimoji="0" lang="en-US" altLang="en-US" sz="2000" b="1" i="0" u="none" strike="noStrike" cap="none" normalizeH="0" baseline="0" dirty="0">
                <a:ln>
                  <a:noFill/>
                </a:ln>
                <a:solidFill>
                  <a:srgbClr val="000000"/>
                </a:solidFill>
                <a:effectLst/>
                <a:latin typeface="Verdana" panose="020B0604030504040204" pitchFamily="34" charset="0"/>
              </a:rPr>
              <a:t>overrides</a:t>
            </a:r>
            <a:r>
              <a:rPr kumimoji="0" lang="en-US" altLang="en-US" sz="2000" b="0" i="0" u="none" strike="noStrike" cap="none" normalizeH="0" baseline="0" dirty="0">
                <a:ln>
                  <a:noFill/>
                </a:ln>
                <a:solidFill>
                  <a:srgbClr val="000000"/>
                </a:solidFill>
                <a:effectLst/>
                <a:latin typeface="Verdana" panose="020B0604030504040204" pitchFamily="34" charset="0"/>
              </a:rPr>
              <a:t> the inheritance of the parent's </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err="1">
                <a:ln>
                  <a:noFill/>
                </a:ln>
                <a:solidFill>
                  <a:srgbClr val="DC143C"/>
                </a:solidFill>
                <a:effectLst/>
                <a:latin typeface="Consolas" panose="020B0609020204030204" pitchFamily="49" charset="0"/>
              </a:rPr>
              <a:t>init</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a:ln>
                  <a:noFill/>
                </a:ln>
                <a:solidFill>
                  <a:srgbClr val="000000"/>
                </a:solidFill>
                <a:effectLst/>
                <a:latin typeface="Verdana" panose="020B0604030504040204" pitchFamily="34" charset="0"/>
              </a:rPr>
              <a:t> function.</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F15BA7E2-7394-431F-BFB7-C70A5BBB59E2}"/>
              </a:ext>
            </a:extLst>
          </p:cNvPr>
          <p:cNvPicPr>
            <a:picLocks noChangeAspect="1"/>
          </p:cNvPicPr>
          <p:nvPr/>
        </p:nvPicPr>
        <p:blipFill>
          <a:blip r:embed="rId4"/>
          <a:stretch>
            <a:fillRect/>
          </a:stretch>
        </p:blipFill>
        <p:spPr>
          <a:xfrm>
            <a:off x="1514147" y="6438900"/>
            <a:ext cx="9611053" cy="1611521"/>
          </a:xfrm>
          <a:prstGeom prst="rect">
            <a:avLst/>
          </a:prstGeom>
        </p:spPr>
      </p:pic>
    </p:spTree>
    <p:extLst>
      <p:ext uri="{BB962C8B-B14F-4D97-AF65-F5344CB8AC3E}">
        <p14:creationId xmlns:p14="http://schemas.microsoft.com/office/powerpoint/2010/main" val="28794733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C0877FE8-C234-4EB1-94DB-B13D4B0ACD7E}"/>
              </a:ext>
            </a:extLst>
          </p:cNvPr>
          <p:cNvPicPr>
            <a:picLocks noChangeAspect="1"/>
          </p:cNvPicPr>
          <p:nvPr/>
        </p:nvPicPr>
        <p:blipFill>
          <a:blip r:embed="rId5"/>
          <a:stretch>
            <a:fillRect/>
          </a:stretch>
        </p:blipFill>
        <p:spPr>
          <a:xfrm>
            <a:off x="963403" y="3395391"/>
            <a:ext cx="8561597" cy="6366934"/>
          </a:xfrm>
          <a:prstGeom prst="rect">
            <a:avLst/>
          </a:prstGeom>
        </p:spPr>
      </p:pic>
    </p:spTree>
    <p:extLst>
      <p:ext uri="{BB962C8B-B14F-4D97-AF65-F5344CB8AC3E}">
        <p14:creationId xmlns:p14="http://schemas.microsoft.com/office/powerpoint/2010/main" val="16624679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Use a dashed line:</a:t>
            </a:r>
          </a:p>
          <a:p>
            <a:endParaRPr lang="en-US" sz="36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62030E39-479C-4C36-9119-73318072DD0E}"/>
              </a:ext>
            </a:extLst>
          </p:cNvPr>
          <p:cNvPicPr>
            <a:picLocks noChangeAspect="1"/>
          </p:cNvPicPr>
          <p:nvPr/>
        </p:nvPicPr>
        <p:blipFill>
          <a:blip r:embed="rId5"/>
          <a:stretch>
            <a:fillRect/>
          </a:stretch>
        </p:blipFill>
        <p:spPr>
          <a:xfrm>
            <a:off x="963403" y="4175474"/>
            <a:ext cx="11142844" cy="1674172"/>
          </a:xfrm>
          <a:prstGeom prst="rect">
            <a:avLst/>
          </a:prstGeom>
        </p:spPr>
      </p:pic>
    </p:spTree>
    <p:extLst>
      <p:ext uri="{BB962C8B-B14F-4D97-AF65-F5344CB8AC3E}">
        <p14:creationId xmlns:p14="http://schemas.microsoft.com/office/powerpoint/2010/main" val="28005985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Use a dashed line:</a:t>
            </a:r>
          </a:p>
          <a:p>
            <a:endParaRPr lang="en-US" sz="36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62030E39-479C-4C36-9119-73318072DD0E}"/>
              </a:ext>
            </a:extLst>
          </p:cNvPr>
          <p:cNvPicPr>
            <a:picLocks noChangeAspect="1"/>
          </p:cNvPicPr>
          <p:nvPr/>
        </p:nvPicPr>
        <p:blipFill>
          <a:blip r:embed="rId5"/>
          <a:stretch>
            <a:fillRect/>
          </a:stretch>
        </p:blipFill>
        <p:spPr>
          <a:xfrm>
            <a:off x="963403" y="4175474"/>
            <a:ext cx="11142844" cy="1674172"/>
          </a:xfrm>
          <a:prstGeom prst="rect">
            <a:avLst/>
          </a:prstGeom>
        </p:spPr>
      </p:pic>
    </p:spTree>
    <p:extLst>
      <p:ext uri="{BB962C8B-B14F-4D97-AF65-F5344CB8AC3E}">
        <p14:creationId xmlns:p14="http://schemas.microsoft.com/office/powerpoint/2010/main" val="10645538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F5BA19F9-C021-47F4-A20E-CD3A20982086}"/>
              </a:ext>
            </a:extLst>
          </p:cNvPr>
          <p:cNvPicPr>
            <a:picLocks noChangeAspect="1"/>
          </p:cNvPicPr>
          <p:nvPr/>
        </p:nvPicPr>
        <p:blipFill>
          <a:blip r:embed="rId5"/>
          <a:stretch>
            <a:fillRect/>
          </a:stretch>
        </p:blipFill>
        <p:spPr>
          <a:xfrm>
            <a:off x="963402" y="3238499"/>
            <a:ext cx="8866397" cy="6506607"/>
          </a:xfrm>
          <a:prstGeom prst="rect">
            <a:avLst/>
          </a:prstGeom>
        </p:spPr>
      </p:pic>
    </p:spTree>
    <p:extLst>
      <p:ext uri="{BB962C8B-B14F-4D97-AF65-F5344CB8AC3E}">
        <p14:creationId xmlns:p14="http://schemas.microsoft.com/office/powerpoint/2010/main" val="100325653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Shorter Syntax</a:t>
            </a:r>
          </a:p>
          <a:p>
            <a:r>
              <a:rPr lang="en-US" sz="3600" dirty="0">
                <a:solidFill>
                  <a:schemeClr val="bg1"/>
                </a:solidFill>
                <a:latin typeface="Arial Rounded MT Bold" panose="020F0704030504030204" pitchFamily="34" charset="0"/>
              </a:rPr>
              <a:t>The line style can be written in a shorter syntax:</a:t>
            </a:r>
          </a:p>
          <a:p>
            <a:endParaRPr lang="en-US" sz="3600" dirty="0">
              <a:solidFill>
                <a:schemeClr val="bg1"/>
              </a:solidFill>
              <a:latin typeface="Arial Rounded MT Bold" panose="020F0704030504030204" pitchFamily="34" charset="0"/>
            </a:endParaRPr>
          </a:p>
          <a:p>
            <a:r>
              <a:rPr lang="en-US" sz="3600" dirty="0" err="1">
                <a:solidFill>
                  <a:schemeClr val="bg1"/>
                </a:solidFill>
                <a:latin typeface="Arial Rounded MT Bold" panose="020F0704030504030204" pitchFamily="34" charset="0"/>
              </a:rPr>
              <a:t>linestyle</a:t>
            </a:r>
            <a:r>
              <a:rPr lang="en-US" sz="3600" dirty="0">
                <a:solidFill>
                  <a:schemeClr val="bg1"/>
                </a:solidFill>
                <a:latin typeface="Arial Rounded MT Bold" panose="020F0704030504030204" pitchFamily="34" charset="0"/>
              </a:rPr>
              <a:t> can be written as ls.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dotted can be written as :.</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dashed can be written as --.</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Shorter syntax:</a:t>
            </a:r>
          </a:p>
        </p:txBody>
      </p:sp>
      <p:pic>
        <p:nvPicPr>
          <p:cNvPr id="4" name="Picture 3">
            <a:extLst>
              <a:ext uri="{FF2B5EF4-FFF2-40B4-BE49-F238E27FC236}">
                <a16:creationId xmlns:a16="http://schemas.microsoft.com/office/drawing/2014/main" id="{F29AECE7-81D8-4860-80E0-198C33F30987}"/>
              </a:ext>
            </a:extLst>
          </p:cNvPr>
          <p:cNvPicPr>
            <a:picLocks noChangeAspect="1"/>
          </p:cNvPicPr>
          <p:nvPr/>
        </p:nvPicPr>
        <p:blipFill>
          <a:blip r:embed="rId5"/>
          <a:stretch>
            <a:fillRect/>
          </a:stretch>
        </p:blipFill>
        <p:spPr>
          <a:xfrm>
            <a:off x="963403" y="8753230"/>
            <a:ext cx="11245633" cy="962270"/>
          </a:xfrm>
          <a:prstGeom prst="rect">
            <a:avLst/>
          </a:prstGeom>
        </p:spPr>
      </p:pic>
    </p:spTree>
    <p:extLst>
      <p:ext uri="{BB962C8B-B14F-4D97-AF65-F5344CB8AC3E}">
        <p14:creationId xmlns:p14="http://schemas.microsoft.com/office/powerpoint/2010/main" val="22813280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F56049FE-697A-457A-9780-33F626267347}"/>
              </a:ext>
            </a:extLst>
          </p:cNvPr>
          <p:cNvPicPr>
            <a:picLocks noChangeAspect="1"/>
          </p:cNvPicPr>
          <p:nvPr/>
        </p:nvPicPr>
        <p:blipFill>
          <a:blip r:embed="rId5"/>
          <a:stretch>
            <a:fillRect/>
          </a:stretch>
        </p:blipFill>
        <p:spPr>
          <a:xfrm>
            <a:off x="963403" y="3238499"/>
            <a:ext cx="8637797" cy="6381075"/>
          </a:xfrm>
          <a:prstGeom prst="rect">
            <a:avLst/>
          </a:prstGeom>
        </p:spPr>
      </p:pic>
    </p:spTree>
    <p:extLst>
      <p:ext uri="{BB962C8B-B14F-4D97-AF65-F5344CB8AC3E}">
        <p14:creationId xmlns:p14="http://schemas.microsoft.com/office/powerpoint/2010/main" val="340699328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Line Styles</a:t>
            </a:r>
          </a:p>
          <a:p>
            <a:r>
              <a:rPr lang="en-US" sz="3600" dirty="0">
                <a:solidFill>
                  <a:schemeClr val="bg1"/>
                </a:solidFill>
                <a:latin typeface="Arial Rounded MT Bold" panose="020F0704030504030204" pitchFamily="34" charset="0"/>
              </a:rPr>
              <a:t>You can choose any of these styles:</a:t>
            </a:r>
          </a:p>
        </p:txBody>
      </p:sp>
      <p:pic>
        <p:nvPicPr>
          <p:cNvPr id="4" name="Picture 3">
            <a:extLst>
              <a:ext uri="{FF2B5EF4-FFF2-40B4-BE49-F238E27FC236}">
                <a16:creationId xmlns:a16="http://schemas.microsoft.com/office/drawing/2014/main" id="{F026EB0C-ED17-48FD-86CB-66E305C9AE02}"/>
              </a:ext>
            </a:extLst>
          </p:cNvPr>
          <p:cNvPicPr>
            <a:picLocks noChangeAspect="1"/>
          </p:cNvPicPr>
          <p:nvPr/>
        </p:nvPicPr>
        <p:blipFill>
          <a:blip r:embed="rId5"/>
          <a:stretch>
            <a:fillRect/>
          </a:stretch>
        </p:blipFill>
        <p:spPr>
          <a:xfrm>
            <a:off x="845376" y="4029345"/>
            <a:ext cx="13638753" cy="3959986"/>
          </a:xfrm>
          <a:prstGeom prst="rect">
            <a:avLst/>
          </a:prstGeom>
        </p:spPr>
      </p:pic>
    </p:spTree>
    <p:extLst>
      <p:ext uri="{BB962C8B-B14F-4D97-AF65-F5344CB8AC3E}">
        <p14:creationId xmlns:p14="http://schemas.microsoft.com/office/powerpoint/2010/main" val="241237750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Line Color</a:t>
            </a:r>
          </a:p>
          <a:p>
            <a:r>
              <a:rPr lang="en-US" sz="3600" dirty="0">
                <a:solidFill>
                  <a:schemeClr val="bg1"/>
                </a:solidFill>
                <a:latin typeface="Arial Rounded MT Bold" panose="020F0704030504030204" pitchFamily="34" charset="0"/>
              </a:rPr>
              <a:t>You can use the keyword argument color or the shorter c to set the color of the line: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line color to red:</a:t>
            </a:r>
          </a:p>
        </p:txBody>
      </p:sp>
      <p:pic>
        <p:nvPicPr>
          <p:cNvPr id="5" name="Picture 4">
            <a:extLst>
              <a:ext uri="{FF2B5EF4-FFF2-40B4-BE49-F238E27FC236}">
                <a16:creationId xmlns:a16="http://schemas.microsoft.com/office/drawing/2014/main" id="{590F6345-3D69-40AA-981D-6CAE9DBEEC22}"/>
              </a:ext>
            </a:extLst>
          </p:cNvPr>
          <p:cNvPicPr>
            <a:picLocks noChangeAspect="1"/>
          </p:cNvPicPr>
          <p:nvPr/>
        </p:nvPicPr>
        <p:blipFill>
          <a:blip r:embed="rId5"/>
          <a:stretch>
            <a:fillRect/>
          </a:stretch>
        </p:blipFill>
        <p:spPr>
          <a:xfrm>
            <a:off x="932923" y="5921337"/>
            <a:ext cx="12085683" cy="3565563"/>
          </a:xfrm>
          <a:prstGeom prst="rect">
            <a:avLst/>
          </a:prstGeom>
        </p:spPr>
      </p:pic>
    </p:spTree>
    <p:extLst>
      <p:ext uri="{BB962C8B-B14F-4D97-AF65-F5344CB8AC3E}">
        <p14:creationId xmlns:p14="http://schemas.microsoft.com/office/powerpoint/2010/main" val="103118067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579AB368-07FE-41E9-BD02-EAA3EF623F8D}"/>
              </a:ext>
            </a:extLst>
          </p:cNvPr>
          <p:cNvPicPr>
            <a:picLocks noChangeAspect="1"/>
          </p:cNvPicPr>
          <p:nvPr/>
        </p:nvPicPr>
        <p:blipFill>
          <a:blip r:embed="rId5"/>
          <a:stretch>
            <a:fillRect/>
          </a:stretch>
        </p:blipFill>
        <p:spPr>
          <a:xfrm>
            <a:off x="963402" y="3086099"/>
            <a:ext cx="8942597" cy="6724459"/>
          </a:xfrm>
          <a:prstGeom prst="rect">
            <a:avLst/>
          </a:prstGeom>
        </p:spPr>
      </p:pic>
    </p:spTree>
    <p:extLst>
      <p:ext uri="{BB962C8B-B14F-4D97-AF65-F5344CB8AC3E}">
        <p14:creationId xmlns:p14="http://schemas.microsoft.com/office/powerpoint/2010/main" val="421686772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also use Hexadecimal color values: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 with a beautiful green line:</a:t>
            </a:r>
          </a:p>
        </p:txBody>
      </p:sp>
      <p:pic>
        <p:nvPicPr>
          <p:cNvPr id="5" name="Picture 4">
            <a:extLst>
              <a:ext uri="{FF2B5EF4-FFF2-40B4-BE49-F238E27FC236}">
                <a16:creationId xmlns:a16="http://schemas.microsoft.com/office/drawing/2014/main" id="{ADA7AD24-C495-410A-BBF8-BB7996E53552}"/>
              </a:ext>
            </a:extLst>
          </p:cNvPr>
          <p:cNvPicPr>
            <a:picLocks noChangeAspect="1"/>
          </p:cNvPicPr>
          <p:nvPr/>
        </p:nvPicPr>
        <p:blipFill>
          <a:blip r:embed="rId5"/>
          <a:stretch>
            <a:fillRect/>
          </a:stretch>
        </p:blipFill>
        <p:spPr>
          <a:xfrm>
            <a:off x="963403" y="5301260"/>
            <a:ext cx="13346003" cy="1970344"/>
          </a:xfrm>
          <a:prstGeom prst="rect">
            <a:avLst/>
          </a:prstGeom>
        </p:spPr>
      </p:pic>
    </p:spTree>
    <p:extLst>
      <p:ext uri="{BB962C8B-B14F-4D97-AF65-F5344CB8AC3E}">
        <p14:creationId xmlns:p14="http://schemas.microsoft.com/office/powerpoint/2010/main" val="19164404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3352800" y="647700"/>
            <a:ext cx="11734800" cy="2478243"/>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Python Classes and Objects</a:t>
            </a:r>
          </a:p>
        </p:txBody>
      </p:sp>
      <p:sp>
        <p:nvSpPr>
          <p:cNvPr id="8" name="object 2"/>
          <p:cNvSpPr txBox="1">
            <a:spLocks/>
          </p:cNvSpPr>
          <p:nvPr/>
        </p:nvSpPr>
        <p:spPr>
          <a:xfrm>
            <a:off x="1676400" y="3543300"/>
            <a:ext cx="11734800" cy="5568832"/>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584200" indent="-571500">
              <a:spcBef>
                <a:spcPts val="125"/>
              </a:spcBef>
              <a:buFont typeface="Arial" panose="020B0604020202020204" pitchFamily="34" charset="0"/>
              <a:buChar char="•"/>
            </a:pPr>
            <a:r>
              <a:rPr lang="en-US" sz="4000" kern="0" dirty="0">
                <a:latin typeface="Arial Rounded MT Bold" panose="020F0704030504030204" pitchFamily="34" charset="0"/>
                <a:cs typeface="Lucida Sans Unicode"/>
              </a:rPr>
              <a:t>A class is a user-defined blueprint or prototype from which objects are created. Classes provide a means of bundling data and functionality together. Creating a new class creates a new type of object, allowing new instances of that type to be made.</a:t>
            </a:r>
          </a:p>
          <a:p>
            <a:pPr marL="584200" indent="-571500">
              <a:spcBef>
                <a:spcPts val="125"/>
              </a:spcBef>
              <a:buFont typeface="Arial" panose="020B0604020202020204" pitchFamily="34" charset="0"/>
              <a:buChar char="•"/>
            </a:pPr>
            <a:r>
              <a:rPr lang="en-US" sz="4000" kern="0" dirty="0">
                <a:latin typeface="Arial Rounded MT Bold" panose="020F0704030504030204" pitchFamily="34" charset="0"/>
                <a:cs typeface="Lucida Sans Unicode"/>
              </a:rPr>
              <a:t>An Object is an instance of a Class. A class is like a blueprint while an instance is a copy of the class with actual values. </a:t>
            </a:r>
          </a:p>
        </p:txBody>
      </p:sp>
    </p:spTree>
    <p:extLst>
      <p:ext uri="{BB962C8B-B14F-4D97-AF65-F5344CB8AC3E}">
        <p14:creationId xmlns:p14="http://schemas.microsoft.com/office/powerpoint/2010/main" val="564218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ppt_x"/>
                                          </p:val>
                                        </p:tav>
                                        <p:tav tm="100000">
                                          <p:val>
                                            <p:strVal val="#ppt_x"/>
                                          </p:val>
                                        </p:tav>
                                      </p:tavLst>
                                    </p:anim>
                                    <p:anim calcmode="lin" valueType="num">
                                      <p:cBhvr additive="base">
                                        <p:cTn id="14"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493660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When you add the __</a:t>
            </a:r>
            <a:r>
              <a:rPr lang="en-US" sz="3200" dirty="0" err="1">
                <a:solidFill>
                  <a:schemeClr val="bg1"/>
                </a:solidFill>
                <a:latin typeface="Arial Rounded MT Bold" panose="020F0704030504030204" pitchFamily="34" charset="0"/>
              </a:rPr>
              <a:t>init</a:t>
            </a:r>
            <a:r>
              <a:rPr lang="en-US" sz="3200" dirty="0">
                <a:solidFill>
                  <a:schemeClr val="bg1"/>
                </a:solidFill>
                <a:latin typeface="Arial Rounded MT Bold" panose="020F0704030504030204" pitchFamily="34" charset="0"/>
              </a:rPr>
              <a:t>__() function, the child class will no longer inherit the parent's __</a:t>
            </a:r>
            <a:r>
              <a:rPr lang="en-US" sz="3200" dirty="0" err="1">
                <a:solidFill>
                  <a:schemeClr val="bg1"/>
                </a:solidFill>
                <a:latin typeface="Arial Rounded MT Bold" panose="020F0704030504030204" pitchFamily="34" charset="0"/>
              </a:rPr>
              <a:t>init</a:t>
            </a:r>
            <a:r>
              <a:rPr lang="en-US" sz="3200" dirty="0">
                <a:solidFill>
                  <a:schemeClr val="bg1"/>
                </a:solidFill>
                <a:latin typeface="Arial Rounded MT Bold" panose="020F0704030504030204" pitchFamily="34" charset="0"/>
              </a:rPr>
              <a:t>__() function.</a:t>
            </a:r>
          </a:p>
          <a:p>
            <a:pPr fontAlgn="base"/>
            <a:r>
              <a:rPr lang="en-US" sz="3200" dirty="0">
                <a:solidFill>
                  <a:schemeClr val="bg1"/>
                </a:solidFill>
                <a:latin typeface="Arial Rounded MT Bold" panose="020F0704030504030204" pitchFamily="34" charset="0"/>
                <a:cs typeface="Calibri"/>
              </a:rPr>
              <a:t>To keep the inheritance of the parent's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 add a call to the parent's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a:t>
            </a:r>
          </a:p>
          <a:p>
            <a:pPr fontAlgn="base"/>
            <a:endParaRPr lang="en-US" sz="3200" dirty="0">
              <a:solidFill>
                <a:schemeClr val="bg1"/>
              </a:solidFill>
              <a:latin typeface="Arial Rounded MT Bold" panose="020F0704030504030204" pitchFamily="34" charset="0"/>
              <a:cs typeface="Calibri"/>
            </a:endParaRPr>
          </a:p>
          <a:p>
            <a:pPr fontAlgn="base"/>
            <a:r>
              <a:rPr lang="en-US" sz="3200" dirty="0">
                <a:solidFill>
                  <a:schemeClr val="bg1"/>
                </a:solidFill>
                <a:latin typeface="Arial Rounded MT Bold" panose="020F0704030504030204" pitchFamily="34" charset="0"/>
                <a:cs typeface="Calibri"/>
              </a:rPr>
              <a:t>Example</a:t>
            </a:r>
          </a:p>
          <a:p>
            <a:pPr fontAlgn="base"/>
            <a:r>
              <a:rPr lang="en-US" sz="3200" dirty="0">
                <a:solidFill>
                  <a:schemeClr val="bg1"/>
                </a:solidFill>
                <a:latin typeface="Arial Rounded MT Bold" panose="020F0704030504030204" pitchFamily="34" charset="0"/>
                <a:cs typeface="Calibri"/>
              </a:rPr>
              <a:t>Now we have successfully added the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 and kept the inheritance of the parent class, and we are ready to add functionality in the __</a:t>
            </a:r>
            <a:r>
              <a:rPr lang="en-US" sz="3200" dirty="0" err="1">
                <a:solidFill>
                  <a:schemeClr val="bg1"/>
                </a:solidFill>
                <a:latin typeface="Arial Rounded MT Bold" panose="020F0704030504030204" pitchFamily="34" charset="0"/>
                <a:cs typeface="Calibri"/>
              </a:rPr>
              <a:t>init</a:t>
            </a:r>
            <a:r>
              <a:rPr lang="en-US" sz="3200" dirty="0">
                <a:solidFill>
                  <a:schemeClr val="bg1"/>
                </a:solidFill>
                <a:latin typeface="Arial Rounded MT Bold" panose="020F0704030504030204" pitchFamily="34" charset="0"/>
                <a:cs typeface="Calibri"/>
              </a:rPr>
              <a:t>__() function.</a:t>
            </a:r>
          </a:p>
          <a:p>
            <a:pPr fontAlgn="base"/>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8" name="Rectangle 2">
            <a:extLst>
              <a:ext uri="{FF2B5EF4-FFF2-40B4-BE49-F238E27FC236}">
                <a16:creationId xmlns:a16="http://schemas.microsoft.com/office/drawing/2014/main" id="{977B5218-5EB8-4378-A35C-FEF70DDC7216}"/>
              </a:ext>
            </a:extLst>
          </p:cNvPr>
          <p:cNvSpPr>
            <a:spLocks noChangeArrowheads="1"/>
          </p:cNvSpPr>
          <p:nvPr/>
        </p:nvSpPr>
        <p:spPr bwMode="auto">
          <a:xfrm>
            <a:off x="1492470" y="9517559"/>
            <a:ext cx="9649153" cy="769441"/>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Verdana" panose="020B0604030504040204" pitchFamily="34" charset="0"/>
              </a:rPr>
              <a:t>Note:</a:t>
            </a:r>
            <a:r>
              <a:rPr kumimoji="0" lang="en-US" altLang="en-US" sz="2000" b="0" i="0" u="none" strike="noStrike" cap="none" normalizeH="0" baseline="0" dirty="0">
                <a:ln>
                  <a:noFill/>
                </a:ln>
                <a:solidFill>
                  <a:srgbClr val="000000"/>
                </a:solidFill>
                <a:effectLst/>
                <a:latin typeface="Verdana" panose="020B0604030504040204" pitchFamily="34" charset="0"/>
              </a:rPr>
              <a:t> The child's </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err="1">
                <a:ln>
                  <a:noFill/>
                </a:ln>
                <a:solidFill>
                  <a:srgbClr val="DC143C"/>
                </a:solidFill>
                <a:effectLst/>
                <a:latin typeface="Consolas" panose="020B0609020204030204" pitchFamily="49" charset="0"/>
              </a:rPr>
              <a:t>init</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a:ln>
                  <a:noFill/>
                </a:ln>
                <a:solidFill>
                  <a:srgbClr val="000000"/>
                </a:solidFill>
                <a:effectLst/>
                <a:latin typeface="Verdana" panose="020B0604030504040204" pitchFamily="34" charset="0"/>
              </a:rPr>
              <a:t> function </a:t>
            </a:r>
            <a:r>
              <a:rPr kumimoji="0" lang="en-US" altLang="en-US" sz="2000" b="1" i="0" u="none" strike="noStrike" cap="none" normalizeH="0" baseline="0" dirty="0">
                <a:ln>
                  <a:noFill/>
                </a:ln>
                <a:solidFill>
                  <a:srgbClr val="000000"/>
                </a:solidFill>
                <a:effectLst/>
                <a:latin typeface="Verdana" panose="020B0604030504040204" pitchFamily="34" charset="0"/>
              </a:rPr>
              <a:t>overrides</a:t>
            </a:r>
            <a:r>
              <a:rPr kumimoji="0" lang="en-US" altLang="en-US" sz="2000" b="0" i="0" u="none" strike="noStrike" cap="none" normalizeH="0" baseline="0" dirty="0">
                <a:ln>
                  <a:noFill/>
                </a:ln>
                <a:solidFill>
                  <a:srgbClr val="000000"/>
                </a:solidFill>
                <a:effectLst/>
                <a:latin typeface="Verdana" panose="020B0604030504040204" pitchFamily="34" charset="0"/>
              </a:rPr>
              <a:t> the inheritance of the parent's </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err="1">
                <a:ln>
                  <a:noFill/>
                </a:ln>
                <a:solidFill>
                  <a:srgbClr val="DC143C"/>
                </a:solidFill>
                <a:effectLst/>
                <a:latin typeface="Consolas" panose="020B0609020204030204" pitchFamily="49" charset="0"/>
              </a:rPr>
              <a:t>init</a:t>
            </a:r>
            <a:r>
              <a:rPr kumimoji="0" lang="en-US" altLang="en-US" sz="2000" b="0" i="0" u="none" strike="noStrike" cap="none" normalizeH="0" baseline="0" dirty="0">
                <a:ln>
                  <a:noFill/>
                </a:ln>
                <a:solidFill>
                  <a:srgbClr val="DC143C"/>
                </a:solidFill>
                <a:effectLst/>
                <a:latin typeface="Consolas" panose="020B0609020204030204" pitchFamily="49" charset="0"/>
              </a:rPr>
              <a:t>__()</a:t>
            </a:r>
            <a:r>
              <a:rPr kumimoji="0" lang="en-US" altLang="en-US" sz="2000" b="0" i="0" u="none" strike="noStrike" cap="none" normalizeH="0" baseline="0" dirty="0">
                <a:ln>
                  <a:noFill/>
                </a:ln>
                <a:solidFill>
                  <a:srgbClr val="000000"/>
                </a:solidFill>
                <a:effectLst/>
                <a:latin typeface="Verdana" panose="020B0604030504040204" pitchFamily="34" charset="0"/>
              </a:rPr>
              <a:t> function.</a:t>
            </a:r>
            <a:r>
              <a:rPr kumimoji="0" lang="en-US" altLang="en-US" sz="24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F15BA7E2-7394-431F-BFB7-C70A5BBB59E2}"/>
              </a:ext>
            </a:extLst>
          </p:cNvPr>
          <p:cNvPicPr>
            <a:picLocks noChangeAspect="1"/>
          </p:cNvPicPr>
          <p:nvPr/>
        </p:nvPicPr>
        <p:blipFill>
          <a:blip r:embed="rId4"/>
          <a:stretch>
            <a:fillRect/>
          </a:stretch>
        </p:blipFill>
        <p:spPr>
          <a:xfrm>
            <a:off x="1492470" y="7658107"/>
            <a:ext cx="9611053" cy="1611521"/>
          </a:xfrm>
          <a:prstGeom prst="rect">
            <a:avLst/>
          </a:prstGeom>
        </p:spPr>
      </p:pic>
    </p:spTree>
    <p:extLst>
      <p:ext uri="{BB962C8B-B14F-4D97-AF65-F5344CB8AC3E}">
        <p14:creationId xmlns:p14="http://schemas.microsoft.com/office/powerpoint/2010/main" val="297982473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Effect transition="in" filter="fade">
                                      <p:cBhvr>
                                        <p:cTn id="21" dur="10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Effect transition="in" filter="fade">
                                      <p:cBhvr>
                                        <p:cTn id="28"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049924DE-B7FD-49D5-A951-79CB28C62C68}"/>
              </a:ext>
            </a:extLst>
          </p:cNvPr>
          <p:cNvPicPr>
            <a:picLocks noChangeAspect="1"/>
          </p:cNvPicPr>
          <p:nvPr/>
        </p:nvPicPr>
        <p:blipFill>
          <a:blip r:embed="rId5"/>
          <a:stretch>
            <a:fillRect/>
          </a:stretch>
        </p:blipFill>
        <p:spPr>
          <a:xfrm>
            <a:off x="955870" y="3086099"/>
            <a:ext cx="8950130" cy="6700883"/>
          </a:xfrm>
          <a:prstGeom prst="rect">
            <a:avLst/>
          </a:prstGeom>
        </p:spPr>
      </p:pic>
    </p:spTree>
    <p:extLst>
      <p:ext uri="{BB962C8B-B14F-4D97-AF65-F5344CB8AC3E}">
        <p14:creationId xmlns:p14="http://schemas.microsoft.com/office/powerpoint/2010/main" val="416271154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Or any of the 140 supported color names.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 with the color named "</a:t>
            </a:r>
            <a:r>
              <a:rPr lang="en-US" sz="3600" dirty="0" err="1">
                <a:solidFill>
                  <a:schemeClr val="bg1"/>
                </a:solidFill>
                <a:latin typeface="Arial Rounded MT Bold" panose="020F0704030504030204" pitchFamily="34" charset="0"/>
              </a:rPr>
              <a:t>hotpink</a:t>
            </a:r>
            <a:r>
              <a:rPr lang="en-US" sz="3600" dirty="0">
                <a:solidFill>
                  <a:schemeClr val="bg1"/>
                </a:solidFill>
                <a:latin typeface="Arial Rounded MT Bold" panose="020F0704030504030204" pitchFamily="34" charset="0"/>
              </a:rPr>
              <a:t>":</a:t>
            </a:r>
          </a:p>
        </p:txBody>
      </p:sp>
      <p:pic>
        <p:nvPicPr>
          <p:cNvPr id="5" name="Picture 4">
            <a:extLst>
              <a:ext uri="{FF2B5EF4-FFF2-40B4-BE49-F238E27FC236}">
                <a16:creationId xmlns:a16="http://schemas.microsoft.com/office/drawing/2014/main" id="{5A846B7F-03D2-4182-991C-FF12B600CB66}"/>
              </a:ext>
            </a:extLst>
          </p:cNvPr>
          <p:cNvPicPr>
            <a:picLocks noChangeAspect="1"/>
          </p:cNvPicPr>
          <p:nvPr/>
        </p:nvPicPr>
        <p:blipFill>
          <a:blip r:embed="rId5"/>
          <a:stretch>
            <a:fillRect/>
          </a:stretch>
        </p:blipFill>
        <p:spPr>
          <a:xfrm>
            <a:off x="963403" y="5201952"/>
            <a:ext cx="12323511" cy="2228173"/>
          </a:xfrm>
          <a:prstGeom prst="rect">
            <a:avLst/>
          </a:prstGeom>
        </p:spPr>
      </p:pic>
    </p:spTree>
    <p:extLst>
      <p:ext uri="{BB962C8B-B14F-4D97-AF65-F5344CB8AC3E}">
        <p14:creationId xmlns:p14="http://schemas.microsoft.com/office/powerpoint/2010/main" val="160632330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a:solidFill>
                  <a:schemeClr val="bg1"/>
                </a:solidFill>
                <a:latin typeface="Arial Rounded MT Bold" panose="020F0704030504030204" pitchFamily="34" charset="0"/>
              </a:rPr>
              <a:t>Result:</a:t>
            </a:r>
            <a:endParaRPr lang="en-US" sz="36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A0D8559D-9763-4D02-A1BB-694CF110A280}"/>
              </a:ext>
            </a:extLst>
          </p:cNvPr>
          <p:cNvPicPr>
            <a:picLocks noChangeAspect="1"/>
          </p:cNvPicPr>
          <p:nvPr/>
        </p:nvPicPr>
        <p:blipFill>
          <a:blip r:embed="rId5"/>
          <a:stretch>
            <a:fillRect/>
          </a:stretch>
        </p:blipFill>
        <p:spPr>
          <a:xfrm>
            <a:off x="948163" y="3238500"/>
            <a:ext cx="8500637" cy="6550950"/>
          </a:xfrm>
          <a:prstGeom prst="rect">
            <a:avLst/>
          </a:prstGeom>
        </p:spPr>
      </p:pic>
    </p:spTree>
    <p:extLst>
      <p:ext uri="{BB962C8B-B14F-4D97-AF65-F5344CB8AC3E}">
        <p14:creationId xmlns:p14="http://schemas.microsoft.com/office/powerpoint/2010/main" val="423597264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019300"/>
            <a:ext cx="13346003"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Line Width</a:t>
            </a:r>
          </a:p>
          <a:p>
            <a:r>
              <a:rPr lang="en-US" sz="3600" dirty="0">
                <a:solidFill>
                  <a:schemeClr val="bg1"/>
                </a:solidFill>
                <a:latin typeface="Arial Rounded MT Bold" panose="020F0704030504030204" pitchFamily="34" charset="0"/>
              </a:rPr>
              <a:t>You can use the keyword argument linewidth or the shorter </a:t>
            </a:r>
            <a:r>
              <a:rPr lang="en-US" sz="3600" dirty="0" err="1">
                <a:solidFill>
                  <a:schemeClr val="bg1"/>
                </a:solidFill>
                <a:latin typeface="Arial Rounded MT Bold" panose="020F0704030504030204" pitchFamily="34" charset="0"/>
              </a:rPr>
              <a:t>lw</a:t>
            </a:r>
            <a:r>
              <a:rPr lang="en-US" sz="3600" dirty="0">
                <a:solidFill>
                  <a:schemeClr val="bg1"/>
                </a:solidFill>
                <a:latin typeface="Arial Rounded MT Bold" panose="020F0704030504030204" pitchFamily="34" charset="0"/>
              </a:rPr>
              <a:t> to change the width of the line.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value is a floating number, in points: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Plot with a 20.5pt wide line:</a:t>
            </a:r>
          </a:p>
        </p:txBody>
      </p:sp>
      <p:pic>
        <p:nvPicPr>
          <p:cNvPr id="5" name="Picture 4">
            <a:extLst>
              <a:ext uri="{FF2B5EF4-FFF2-40B4-BE49-F238E27FC236}">
                <a16:creationId xmlns:a16="http://schemas.microsoft.com/office/drawing/2014/main" id="{91A36B48-2433-4F85-B549-D579392F5241}"/>
              </a:ext>
            </a:extLst>
          </p:cNvPr>
          <p:cNvPicPr>
            <a:picLocks noChangeAspect="1"/>
          </p:cNvPicPr>
          <p:nvPr/>
        </p:nvPicPr>
        <p:blipFill>
          <a:blip r:embed="rId5"/>
          <a:stretch>
            <a:fillRect/>
          </a:stretch>
        </p:blipFill>
        <p:spPr>
          <a:xfrm>
            <a:off x="872573" y="6667500"/>
            <a:ext cx="10237997" cy="3296528"/>
          </a:xfrm>
          <a:prstGeom prst="rect">
            <a:avLst/>
          </a:prstGeom>
        </p:spPr>
      </p:pic>
    </p:spTree>
    <p:extLst>
      <p:ext uri="{BB962C8B-B14F-4D97-AF65-F5344CB8AC3E}">
        <p14:creationId xmlns:p14="http://schemas.microsoft.com/office/powerpoint/2010/main" val="12774618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30172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593762E0-D09E-4A61-BAA5-4635C4B513F5}"/>
              </a:ext>
            </a:extLst>
          </p:cNvPr>
          <p:cNvPicPr>
            <a:picLocks noChangeAspect="1"/>
          </p:cNvPicPr>
          <p:nvPr/>
        </p:nvPicPr>
        <p:blipFill>
          <a:blip r:embed="rId5"/>
          <a:stretch>
            <a:fillRect/>
          </a:stretch>
        </p:blipFill>
        <p:spPr>
          <a:xfrm>
            <a:off x="963402" y="3162300"/>
            <a:ext cx="8966391" cy="6730708"/>
          </a:xfrm>
          <a:prstGeom prst="rect">
            <a:avLst/>
          </a:prstGeom>
        </p:spPr>
      </p:pic>
    </p:spTree>
    <p:extLst>
      <p:ext uri="{BB962C8B-B14F-4D97-AF65-F5344CB8AC3E}">
        <p14:creationId xmlns:p14="http://schemas.microsoft.com/office/powerpoint/2010/main" val="293869574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019300"/>
            <a:ext cx="13346003"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Multiple Lines</a:t>
            </a:r>
          </a:p>
          <a:p>
            <a:r>
              <a:rPr lang="en-US" sz="3600" dirty="0">
                <a:solidFill>
                  <a:schemeClr val="bg1"/>
                </a:solidFill>
                <a:latin typeface="Arial Rounded MT Bold" panose="020F0704030504030204" pitchFamily="34" charset="0"/>
              </a:rPr>
              <a:t>You can plot as many lines as you like by simply adding more </a:t>
            </a:r>
            <a:r>
              <a:rPr lang="en-US" sz="3600" dirty="0" err="1">
                <a:solidFill>
                  <a:schemeClr val="bg1"/>
                </a:solidFill>
                <a:latin typeface="Arial Rounded MT Bold" panose="020F0704030504030204" pitchFamily="34" charset="0"/>
              </a:rPr>
              <a:t>plt.plot</a:t>
            </a:r>
            <a:r>
              <a:rPr lang="en-US" sz="3600" dirty="0">
                <a:solidFill>
                  <a:schemeClr val="bg1"/>
                </a:solidFill>
                <a:latin typeface="Arial Rounded MT Bold" panose="020F0704030504030204" pitchFamily="34" charset="0"/>
              </a:rPr>
              <a:t>() functions: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two lines by specifying a </a:t>
            </a:r>
            <a:r>
              <a:rPr lang="en-US" sz="3600" dirty="0" err="1">
                <a:solidFill>
                  <a:schemeClr val="bg1"/>
                </a:solidFill>
                <a:latin typeface="Arial Rounded MT Bold" panose="020F0704030504030204" pitchFamily="34" charset="0"/>
              </a:rPr>
              <a:t>plt.plot</a:t>
            </a:r>
            <a:r>
              <a:rPr lang="en-US" sz="3600" dirty="0">
                <a:solidFill>
                  <a:schemeClr val="bg1"/>
                </a:solidFill>
                <a:latin typeface="Arial Rounded MT Bold" panose="020F0704030504030204" pitchFamily="34" charset="0"/>
              </a:rPr>
              <a:t>() function for each line:</a:t>
            </a:r>
          </a:p>
        </p:txBody>
      </p:sp>
      <p:pic>
        <p:nvPicPr>
          <p:cNvPr id="5" name="Picture 4">
            <a:extLst>
              <a:ext uri="{FF2B5EF4-FFF2-40B4-BE49-F238E27FC236}">
                <a16:creationId xmlns:a16="http://schemas.microsoft.com/office/drawing/2014/main" id="{2714FE7D-118D-4D9B-AA93-7AB6776AC66B}"/>
              </a:ext>
            </a:extLst>
          </p:cNvPr>
          <p:cNvPicPr>
            <a:picLocks noChangeAspect="1"/>
          </p:cNvPicPr>
          <p:nvPr/>
        </p:nvPicPr>
        <p:blipFill>
          <a:blip r:embed="rId5"/>
          <a:stretch>
            <a:fillRect/>
          </a:stretch>
        </p:blipFill>
        <p:spPr>
          <a:xfrm>
            <a:off x="963402" y="6134100"/>
            <a:ext cx="9933197" cy="3837826"/>
          </a:xfrm>
          <a:prstGeom prst="rect">
            <a:avLst/>
          </a:prstGeom>
        </p:spPr>
      </p:pic>
    </p:spTree>
    <p:extLst>
      <p:ext uri="{BB962C8B-B14F-4D97-AF65-F5344CB8AC3E}">
        <p14:creationId xmlns:p14="http://schemas.microsoft.com/office/powerpoint/2010/main" val="29037076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019300"/>
            <a:ext cx="13346003"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Multiple Lines</a:t>
            </a:r>
          </a:p>
          <a:p>
            <a:r>
              <a:rPr lang="en-US" sz="3600" dirty="0">
                <a:solidFill>
                  <a:schemeClr val="bg1"/>
                </a:solidFill>
                <a:latin typeface="Arial Rounded MT Bold" panose="020F0704030504030204" pitchFamily="34" charset="0"/>
              </a:rPr>
              <a:t>You can plot as many lines as you like by simply adding more </a:t>
            </a:r>
            <a:r>
              <a:rPr lang="en-US" sz="3600" dirty="0" err="1">
                <a:solidFill>
                  <a:schemeClr val="bg1"/>
                </a:solidFill>
                <a:latin typeface="Arial Rounded MT Bold" panose="020F0704030504030204" pitchFamily="34" charset="0"/>
              </a:rPr>
              <a:t>plt.plot</a:t>
            </a:r>
            <a:r>
              <a:rPr lang="en-US" sz="3600" dirty="0">
                <a:solidFill>
                  <a:schemeClr val="bg1"/>
                </a:solidFill>
                <a:latin typeface="Arial Rounded MT Bold" panose="020F0704030504030204" pitchFamily="34" charset="0"/>
              </a:rPr>
              <a:t>() functions: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two lines by specifying a </a:t>
            </a:r>
            <a:r>
              <a:rPr lang="en-US" sz="3600" dirty="0" err="1">
                <a:solidFill>
                  <a:schemeClr val="bg1"/>
                </a:solidFill>
                <a:latin typeface="Arial Rounded MT Bold" panose="020F0704030504030204" pitchFamily="34" charset="0"/>
              </a:rPr>
              <a:t>plt.plot</a:t>
            </a:r>
            <a:r>
              <a:rPr lang="en-US" sz="3600" dirty="0">
                <a:solidFill>
                  <a:schemeClr val="bg1"/>
                </a:solidFill>
                <a:latin typeface="Arial Rounded MT Bold" panose="020F0704030504030204" pitchFamily="34" charset="0"/>
              </a:rPr>
              <a:t>() function for each line:</a:t>
            </a:r>
          </a:p>
        </p:txBody>
      </p:sp>
      <p:pic>
        <p:nvPicPr>
          <p:cNvPr id="5" name="Picture 4">
            <a:extLst>
              <a:ext uri="{FF2B5EF4-FFF2-40B4-BE49-F238E27FC236}">
                <a16:creationId xmlns:a16="http://schemas.microsoft.com/office/drawing/2014/main" id="{2714FE7D-118D-4D9B-AA93-7AB6776AC66B}"/>
              </a:ext>
            </a:extLst>
          </p:cNvPr>
          <p:cNvPicPr>
            <a:picLocks noChangeAspect="1"/>
          </p:cNvPicPr>
          <p:nvPr/>
        </p:nvPicPr>
        <p:blipFill>
          <a:blip r:embed="rId5"/>
          <a:stretch>
            <a:fillRect/>
          </a:stretch>
        </p:blipFill>
        <p:spPr>
          <a:xfrm>
            <a:off x="963402" y="6134100"/>
            <a:ext cx="9933197" cy="3837826"/>
          </a:xfrm>
          <a:prstGeom prst="rect">
            <a:avLst/>
          </a:prstGeom>
        </p:spPr>
      </p:pic>
    </p:spTree>
    <p:extLst>
      <p:ext uri="{BB962C8B-B14F-4D97-AF65-F5344CB8AC3E}">
        <p14:creationId xmlns:p14="http://schemas.microsoft.com/office/powerpoint/2010/main" val="300806051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0193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12926A09-B496-49AD-8ABC-3094951B6BED}"/>
              </a:ext>
            </a:extLst>
          </p:cNvPr>
          <p:cNvPicPr>
            <a:picLocks noChangeAspect="1"/>
          </p:cNvPicPr>
          <p:nvPr/>
        </p:nvPicPr>
        <p:blipFill>
          <a:blip r:embed="rId5"/>
          <a:stretch>
            <a:fillRect/>
          </a:stretch>
        </p:blipFill>
        <p:spPr>
          <a:xfrm>
            <a:off x="963402" y="2967500"/>
            <a:ext cx="9171197" cy="6806748"/>
          </a:xfrm>
          <a:prstGeom prst="rect">
            <a:avLst/>
          </a:prstGeom>
        </p:spPr>
      </p:pic>
    </p:spTree>
    <p:extLst>
      <p:ext uri="{BB962C8B-B14F-4D97-AF65-F5344CB8AC3E}">
        <p14:creationId xmlns:p14="http://schemas.microsoft.com/office/powerpoint/2010/main" val="277655392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783844"/>
            <a:ext cx="13346003"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also plot many lines by adding the points for the x- and y-axis for each line in the same </a:t>
            </a:r>
            <a:r>
              <a:rPr lang="en-US" sz="3600" dirty="0" err="1">
                <a:solidFill>
                  <a:schemeClr val="bg1"/>
                </a:solidFill>
                <a:latin typeface="Arial Rounded MT Bold" panose="020F0704030504030204" pitchFamily="34" charset="0"/>
              </a:rPr>
              <a:t>plt.plot</a:t>
            </a:r>
            <a:r>
              <a:rPr lang="en-US" sz="3600" dirty="0">
                <a:solidFill>
                  <a:schemeClr val="bg1"/>
                </a:solidFill>
                <a:latin typeface="Arial Rounded MT Bold" panose="020F0704030504030204" pitchFamily="34" charset="0"/>
              </a:rPr>
              <a:t>()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(In the examples above we only specified the points on the y-axis, meaning that the points on the x-axis got the </a:t>
            </a:r>
            <a:r>
              <a:rPr lang="en-US" sz="3600" dirty="0" err="1">
                <a:solidFill>
                  <a:schemeClr val="bg1"/>
                </a:solidFill>
                <a:latin typeface="Arial Rounded MT Bold" panose="020F0704030504030204" pitchFamily="34" charset="0"/>
              </a:rPr>
              <a:t>the</a:t>
            </a:r>
            <a:r>
              <a:rPr lang="en-US" sz="3600" dirty="0">
                <a:solidFill>
                  <a:schemeClr val="bg1"/>
                </a:solidFill>
                <a:latin typeface="Arial Rounded MT Bold" panose="020F0704030504030204" pitchFamily="34" charset="0"/>
              </a:rPr>
              <a:t> default values (0, 1, 2, 3).)</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x- and y- values come in pairs:</a:t>
            </a:r>
          </a:p>
          <a:p>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72304432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783844"/>
            <a:ext cx="13346003"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two lines by </a:t>
            </a:r>
            <a:r>
              <a:rPr lang="en-US" sz="3600" dirty="0" err="1">
                <a:solidFill>
                  <a:schemeClr val="bg1"/>
                </a:solidFill>
                <a:latin typeface="Arial Rounded MT Bold" panose="020F0704030504030204" pitchFamily="34" charset="0"/>
              </a:rPr>
              <a:t>specifiyng</a:t>
            </a:r>
            <a:r>
              <a:rPr lang="en-US" sz="3600" dirty="0">
                <a:solidFill>
                  <a:schemeClr val="bg1"/>
                </a:solidFill>
                <a:latin typeface="Arial Rounded MT Bold" panose="020F0704030504030204" pitchFamily="34" charset="0"/>
              </a:rPr>
              <a:t> the x- and y-point values for both lines:</a:t>
            </a:r>
          </a:p>
          <a:p>
            <a:endParaRPr lang="en-US" sz="3600" dirty="0">
              <a:solidFill>
                <a:schemeClr val="bg1"/>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503B2203-98BE-4C09-882C-367F226DF7E2}"/>
              </a:ext>
            </a:extLst>
          </p:cNvPr>
          <p:cNvPicPr>
            <a:picLocks noChangeAspect="1"/>
          </p:cNvPicPr>
          <p:nvPr/>
        </p:nvPicPr>
        <p:blipFill>
          <a:blip r:embed="rId5"/>
          <a:stretch>
            <a:fillRect/>
          </a:stretch>
        </p:blipFill>
        <p:spPr>
          <a:xfrm>
            <a:off x="963403" y="4750436"/>
            <a:ext cx="11701417" cy="4888849"/>
          </a:xfrm>
          <a:prstGeom prst="rect">
            <a:avLst/>
          </a:prstGeom>
        </p:spPr>
      </p:pic>
    </p:spTree>
    <p:extLst>
      <p:ext uri="{BB962C8B-B14F-4D97-AF65-F5344CB8AC3E}">
        <p14:creationId xmlns:p14="http://schemas.microsoft.com/office/powerpoint/2010/main" val="80837959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2474395"/>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Use the super() Function</a:t>
            </a:r>
          </a:p>
          <a:p>
            <a:pPr fontAlgn="base"/>
            <a:r>
              <a:rPr lang="en-US" sz="3200" dirty="0">
                <a:solidFill>
                  <a:schemeClr val="bg1"/>
                </a:solidFill>
                <a:latin typeface="Arial Rounded MT Bold" panose="020F0704030504030204" pitchFamily="34" charset="0"/>
              </a:rPr>
              <a:t>Python also has a super() function that will make the child class inherit all the methods and properties from its parent:</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cs typeface="Calibri"/>
              </a:rPr>
              <a:t>Example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6" name="Picture 5">
            <a:extLst>
              <a:ext uri="{FF2B5EF4-FFF2-40B4-BE49-F238E27FC236}">
                <a16:creationId xmlns:a16="http://schemas.microsoft.com/office/drawing/2014/main" id="{146EC354-568E-4CA9-A023-E7AE06BA265F}"/>
              </a:ext>
            </a:extLst>
          </p:cNvPr>
          <p:cNvPicPr>
            <a:picLocks noChangeAspect="1"/>
          </p:cNvPicPr>
          <p:nvPr/>
        </p:nvPicPr>
        <p:blipFill>
          <a:blip r:embed="rId4"/>
          <a:stretch>
            <a:fillRect/>
          </a:stretch>
        </p:blipFill>
        <p:spPr>
          <a:xfrm>
            <a:off x="1564622" y="5753099"/>
            <a:ext cx="9255777" cy="1722005"/>
          </a:xfrm>
          <a:prstGeom prst="rect">
            <a:avLst/>
          </a:prstGeom>
        </p:spPr>
      </p:pic>
    </p:spTree>
    <p:extLst>
      <p:ext uri="{BB962C8B-B14F-4D97-AF65-F5344CB8AC3E}">
        <p14:creationId xmlns:p14="http://schemas.microsoft.com/office/powerpoint/2010/main" val="188342825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752600" y="393992"/>
            <a:ext cx="125568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Line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83375"/>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5396FCB5-D69B-4230-A905-26DE0761E06F}"/>
              </a:ext>
            </a:extLst>
          </p:cNvPr>
          <p:cNvPicPr>
            <a:picLocks noChangeAspect="1"/>
          </p:cNvPicPr>
          <p:nvPr/>
        </p:nvPicPr>
        <p:blipFill>
          <a:blip r:embed="rId5"/>
          <a:stretch>
            <a:fillRect/>
          </a:stretch>
        </p:blipFill>
        <p:spPr>
          <a:xfrm>
            <a:off x="1008646" y="3009900"/>
            <a:ext cx="8973554" cy="6680442"/>
          </a:xfrm>
          <a:prstGeom prst="rect">
            <a:avLst/>
          </a:prstGeom>
        </p:spPr>
      </p:pic>
    </p:spTree>
    <p:extLst>
      <p:ext uri="{BB962C8B-B14F-4D97-AF65-F5344CB8AC3E}">
        <p14:creationId xmlns:p14="http://schemas.microsoft.com/office/powerpoint/2010/main" val="19838243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83375"/>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Create Labels for a Plot</a:t>
            </a:r>
          </a:p>
          <a:p>
            <a:r>
              <a:rPr lang="en-US" sz="3600" dirty="0">
                <a:solidFill>
                  <a:schemeClr val="bg1"/>
                </a:solidFill>
                <a:latin typeface="Arial Rounded MT Bold" panose="020F0704030504030204" pitchFamily="34" charset="0"/>
              </a:rPr>
              <a:t>With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you can use the </a:t>
            </a:r>
            <a:r>
              <a:rPr lang="en-US" sz="3600" dirty="0" err="1">
                <a:solidFill>
                  <a:schemeClr val="bg1"/>
                </a:solidFill>
                <a:latin typeface="Arial Rounded MT Bold" panose="020F0704030504030204" pitchFamily="34" charset="0"/>
              </a:rPr>
              <a:t>xlabel</a:t>
            </a:r>
            <a:r>
              <a:rPr lang="en-US" sz="3600" dirty="0">
                <a:solidFill>
                  <a:schemeClr val="bg1"/>
                </a:solidFill>
                <a:latin typeface="Arial Rounded MT Bold" panose="020F0704030504030204" pitchFamily="34" charset="0"/>
              </a:rPr>
              <a:t>() and </a:t>
            </a:r>
            <a:r>
              <a:rPr lang="en-US" sz="3600" dirty="0" err="1">
                <a:solidFill>
                  <a:schemeClr val="bg1"/>
                </a:solidFill>
                <a:latin typeface="Arial Rounded MT Bold" panose="020F0704030504030204" pitchFamily="34" charset="0"/>
              </a:rPr>
              <a:t>ylabel</a:t>
            </a:r>
            <a:r>
              <a:rPr lang="en-US" sz="3600" dirty="0">
                <a:solidFill>
                  <a:schemeClr val="bg1"/>
                </a:solidFill>
                <a:latin typeface="Arial Rounded MT Bold" panose="020F0704030504030204" pitchFamily="34" charset="0"/>
              </a:rPr>
              <a:t>() functions to set a label for the x- and y-axis.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labels to the x- and y-axis:</a:t>
            </a:r>
          </a:p>
        </p:txBody>
      </p:sp>
      <p:pic>
        <p:nvPicPr>
          <p:cNvPr id="4" name="Picture 3">
            <a:extLst>
              <a:ext uri="{FF2B5EF4-FFF2-40B4-BE49-F238E27FC236}">
                <a16:creationId xmlns:a16="http://schemas.microsoft.com/office/drawing/2014/main" id="{94A711D0-34FD-462F-967A-45FC52A00C5A}"/>
              </a:ext>
            </a:extLst>
          </p:cNvPr>
          <p:cNvPicPr>
            <a:picLocks noChangeAspect="1"/>
          </p:cNvPicPr>
          <p:nvPr/>
        </p:nvPicPr>
        <p:blipFill>
          <a:blip r:embed="rId5"/>
          <a:stretch>
            <a:fillRect/>
          </a:stretch>
        </p:blipFill>
        <p:spPr>
          <a:xfrm>
            <a:off x="963402" y="5645393"/>
            <a:ext cx="10314197" cy="4414033"/>
          </a:xfrm>
          <a:prstGeom prst="rect">
            <a:avLst/>
          </a:prstGeom>
        </p:spPr>
      </p:pic>
    </p:spTree>
    <p:extLst>
      <p:ext uri="{BB962C8B-B14F-4D97-AF65-F5344CB8AC3E}">
        <p14:creationId xmlns:p14="http://schemas.microsoft.com/office/powerpoint/2010/main" val="123811537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83375"/>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6E5F3F20-7F87-42BB-AF35-6D5340393A16}"/>
              </a:ext>
            </a:extLst>
          </p:cNvPr>
          <p:cNvPicPr>
            <a:picLocks noChangeAspect="1"/>
          </p:cNvPicPr>
          <p:nvPr/>
        </p:nvPicPr>
        <p:blipFill>
          <a:blip r:embed="rId5"/>
          <a:stretch>
            <a:fillRect/>
          </a:stretch>
        </p:blipFill>
        <p:spPr>
          <a:xfrm>
            <a:off x="963403" y="3009899"/>
            <a:ext cx="9780797" cy="6824355"/>
          </a:xfrm>
          <a:prstGeom prst="rect">
            <a:avLst/>
          </a:prstGeom>
        </p:spPr>
      </p:pic>
    </p:spTree>
    <p:extLst>
      <p:ext uri="{BB962C8B-B14F-4D97-AF65-F5344CB8AC3E}">
        <p14:creationId xmlns:p14="http://schemas.microsoft.com/office/powerpoint/2010/main" val="149513270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83375"/>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Create a Title for a Plot</a:t>
            </a:r>
          </a:p>
          <a:p>
            <a:r>
              <a:rPr lang="en-US" sz="3600" dirty="0">
                <a:solidFill>
                  <a:schemeClr val="bg1"/>
                </a:solidFill>
                <a:latin typeface="Arial Rounded MT Bold" panose="020F0704030504030204" pitchFamily="34" charset="0"/>
              </a:rPr>
              <a:t>With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you can use the title() function to set a title for the plot.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a plot title and labels for the x- and y-axis:</a:t>
            </a:r>
          </a:p>
        </p:txBody>
      </p:sp>
      <p:pic>
        <p:nvPicPr>
          <p:cNvPr id="4" name="Picture 3">
            <a:extLst>
              <a:ext uri="{FF2B5EF4-FFF2-40B4-BE49-F238E27FC236}">
                <a16:creationId xmlns:a16="http://schemas.microsoft.com/office/drawing/2014/main" id="{14EEC720-B528-4250-8457-F091B1F5ADF0}"/>
              </a:ext>
            </a:extLst>
          </p:cNvPr>
          <p:cNvPicPr>
            <a:picLocks noChangeAspect="1"/>
          </p:cNvPicPr>
          <p:nvPr/>
        </p:nvPicPr>
        <p:blipFill>
          <a:blip r:embed="rId5"/>
          <a:stretch>
            <a:fillRect/>
          </a:stretch>
        </p:blipFill>
        <p:spPr>
          <a:xfrm>
            <a:off x="963403" y="5622224"/>
            <a:ext cx="9552197" cy="4479220"/>
          </a:xfrm>
          <a:prstGeom prst="rect">
            <a:avLst/>
          </a:prstGeom>
        </p:spPr>
      </p:pic>
    </p:spTree>
    <p:extLst>
      <p:ext uri="{BB962C8B-B14F-4D97-AF65-F5344CB8AC3E}">
        <p14:creationId xmlns:p14="http://schemas.microsoft.com/office/powerpoint/2010/main" val="9839408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2183375"/>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48BA00F8-2435-4F89-8E90-9521EAAD54A0}"/>
              </a:ext>
            </a:extLst>
          </p:cNvPr>
          <p:cNvPicPr>
            <a:picLocks noChangeAspect="1"/>
          </p:cNvPicPr>
          <p:nvPr/>
        </p:nvPicPr>
        <p:blipFill>
          <a:blip r:embed="rId5"/>
          <a:stretch>
            <a:fillRect/>
          </a:stretch>
        </p:blipFill>
        <p:spPr>
          <a:xfrm>
            <a:off x="993883" y="3086100"/>
            <a:ext cx="9064517" cy="6752029"/>
          </a:xfrm>
          <a:prstGeom prst="rect">
            <a:avLst/>
          </a:prstGeom>
        </p:spPr>
      </p:pic>
    </p:spTree>
    <p:extLst>
      <p:ext uri="{BB962C8B-B14F-4D97-AF65-F5344CB8AC3E}">
        <p14:creationId xmlns:p14="http://schemas.microsoft.com/office/powerpoint/2010/main" val="4454364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90700"/>
            <a:ext cx="13346003" cy="315150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Set Font Properties for Title and Labels</a:t>
            </a:r>
          </a:p>
          <a:p>
            <a:r>
              <a:rPr lang="en-US" sz="3600" dirty="0">
                <a:solidFill>
                  <a:schemeClr val="bg1"/>
                </a:solidFill>
                <a:latin typeface="Arial Rounded MT Bold" panose="020F0704030504030204" pitchFamily="34" charset="0"/>
              </a:rPr>
              <a:t>You can use the </a:t>
            </a:r>
            <a:r>
              <a:rPr lang="en-US" sz="3600" dirty="0" err="1">
                <a:solidFill>
                  <a:schemeClr val="bg1"/>
                </a:solidFill>
                <a:latin typeface="Arial Rounded MT Bold" panose="020F0704030504030204" pitchFamily="34" charset="0"/>
              </a:rPr>
              <a:t>fontdict</a:t>
            </a:r>
            <a:r>
              <a:rPr lang="en-US" sz="3600" dirty="0">
                <a:solidFill>
                  <a:schemeClr val="bg1"/>
                </a:solidFill>
                <a:latin typeface="Arial Rounded MT Bold" panose="020F0704030504030204" pitchFamily="34" charset="0"/>
              </a:rPr>
              <a:t> parameter in </a:t>
            </a:r>
            <a:r>
              <a:rPr lang="en-US" sz="3600" dirty="0" err="1">
                <a:solidFill>
                  <a:schemeClr val="bg1"/>
                </a:solidFill>
                <a:latin typeface="Arial Rounded MT Bold" panose="020F0704030504030204" pitchFamily="34" charset="0"/>
              </a:rPr>
              <a:t>xlabel</a:t>
            </a:r>
            <a:r>
              <a:rPr lang="en-US" sz="3600" dirty="0">
                <a:solidFill>
                  <a:schemeClr val="bg1"/>
                </a:solidFill>
                <a:latin typeface="Arial Rounded MT Bold" panose="020F0704030504030204" pitchFamily="34" charset="0"/>
              </a:rPr>
              <a:t>(), </a:t>
            </a:r>
            <a:r>
              <a:rPr lang="en-US" sz="3600" dirty="0" err="1">
                <a:solidFill>
                  <a:schemeClr val="bg1"/>
                </a:solidFill>
                <a:latin typeface="Arial Rounded MT Bold" panose="020F0704030504030204" pitchFamily="34" charset="0"/>
              </a:rPr>
              <a:t>ylabel</a:t>
            </a:r>
            <a:r>
              <a:rPr lang="en-US" sz="3600" dirty="0">
                <a:solidFill>
                  <a:schemeClr val="bg1"/>
                </a:solidFill>
                <a:latin typeface="Arial Rounded MT Bold" panose="020F0704030504030204" pitchFamily="34" charset="0"/>
              </a:rPr>
              <a:t>(), and title() to set font properties for the title and labels.</a:t>
            </a:r>
          </a:p>
          <a:p>
            <a:endParaRPr lang="en-US"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font properties for the title and labels:</a:t>
            </a:r>
          </a:p>
        </p:txBody>
      </p:sp>
      <p:pic>
        <p:nvPicPr>
          <p:cNvPr id="7" name="Picture 6">
            <a:extLst>
              <a:ext uri="{FF2B5EF4-FFF2-40B4-BE49-F238E27FC236}">
                <a16:creationId xmlns:a16="http://schemas.microsoft.com/office/drawing/2014/main" id="{59BACDB2-6CCF-4A0C-93CD-FF76889B26D6}"/>
              </a:ext>
            </a:extLst>
          </p:cNvPr>
          <p:cNvPicPr>
            <a:picLocks noChangeAspect="1"/>
          </p:cNvPicPr>
          <p:nvPr/>
        </p:nvPicPr>
        <p:blipFill>
          <a:blip r:embed="rId5"/>
          <a:stretch>
            <a:fillRect/>
          </a:stretch>
        </p:blipFill>
        <p:spPr>
          <a:xfrm>
            <a:off x="1017280" y="4942851"/>
            <a:ext cx="9726920" cy="5001249"/>
          </a:xfrm>
          <a:prstGeom prst="rect">
            <a:avLst/>
          </a:prstGeom>
        </p:spPr>
      </p:pic>
    </p:spTree>
    <p:extLst>
      <p:ext uri="{BB962C8B-B14F-4D97-AF65-F5344CB8AC3E}">
        <p14:creationId xmlns:p14="http://schemas.microsoft.com/office/powerpoint/2010/main" val="318057688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907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EF6B17C6-004A-416C-AA74-D26CD155C9C1}"/>
              </a:ext>
            </a:extLst>
          </p:cNvPr>
          <p:cNvPicPr>
            <a:picLocks noChangeAspect="1"/>
          </p:cNvPicPr>
          <p:nvPr/>
        </p:nvPicPr>
        <p:blipFill>
          <a:blip r:embed="rId5"/>
          <a:stretch>
            <a:fillRect/>
          </a:stretch>
        </p:blipFill>
        <p:spPr>
          <a:xfrm>
            <a:off x="932922" y="2628900"/>
            <a:ext cx="9430277" cy="7089194"/>
          </a:xfrm>
          <a:prstGeom prst="rect">
            <a:avLst/>
          </a:prstGeom>
        </p:spPr>
      </p:pic>
    </p:spTree>
    <p:extLst>
      <p:ext uri="{BB962C8B-B14F-4D97-AF65-F5344CB8AC3E}">
        <p14:creationId xmlns:p14="http://schemas.microsoft.com/office/powerpoint/2010/main" val="326763356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90700"/>
            <a:ext cx="13346003"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Position the Title</a:t>
            </a:r>
          </a:p>
          <a:p>
            <a:r>
              <a:rPr lang="en-US" sz="3600" dirty="0">
                <a:solidFill>
                  <a:schemeClr val="bg1"/>
                </a:solidFill>
                <a:latin typeface="Arial Rounded MT Bold" panose="020F0704030504030204" pitchFamily="34" charset="0"/>
              </a:rPr>
              <a:t>You can use the loc parameter in title() to position the title.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Legal values are: 'left', 'right', and 'center'. Default value is 'center'.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Position the title to the left:</a:t>
            </a:r>
          </a:p>
        </p:txBody>
      </p:sp>
      <p:pic>
        <p:nvPicPr>
          <p:cNvPr id="5" name="Picture 4">
            <a:extLst>
              <a:ext uri="{FF2B5EF4-FFF2-40B4-BE49-F238E27FC236}">
                <a16:creationId xmlns:a16="http://schemas.microsoft.com/office/drawing/2014/main" id="{09BD5E63-36A9-4AFE-9BD6-A6D7D53E2E69}"/>
              </a:ext>
            </a:extLst>
          </p:cNvPr>
          <p:cNvPicPr>
            <a:picLocks noChangeAspect="1"/>
          </p:cNvPicPr>
          <p:nvPr/>
        </p:nvPicPr>
        <p:blipFill>
          <a:blip r:embed="rId5"/>
          <a:stretch>
            <a:fillRect/>
          </a:stretch>
        </p:blipFill>
        <p:spPr>
          <a:xfrm>
            <a:off x="948162" y="6242485"/>
            <a:ext cx="8653037" cy="3894848"/>
          </a:xfrm>
          <a:prstGeom prst="rect">
            <a:avLst/>
          </a:prstGeom>
        </p:spPr>
      </p:pic>
    </p:spTree>
    <p:extLst>
      <p:ext uri="{BB962C8B-B14F-4D97-AF65-F5344CB8AC3E}">
        <p14:creationId xmlns:p14="http://schemas.microsoft.com/office/powerpoint/2010/main" val="138009273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3090206"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Labels and Title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907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80E2616B-E11F-45A8-A2F0-89EE4CB56726}"/>
              </a:ext>
            </a:extLst>
          </p:cNvPr>
          <p:cNvPicPr>
            <a:picLocks noChangeAspect="1"/>
          </p:cNvPicPr>
          <p:nvPr/>
        </p:nvPicPr>
        <p:blipFill>
          <a:blip r:embed="rId5"/>
          <a:stretch>
            <a:fillRect/>
          </a:stretch>
        </p:blipFill>
        <p:spPr>
          <a:xfrm>
            <a:off x="932922" y="2615102"/>
            <a:ext cx="9963677" cy="7362437"/>
          </a:xfrm>
          <a:prstGeom prst="rect">
            <a:avLst/>
          </a:prstGeom>
        </p:spPr>
      </p:pic>
    </p:spTree>
    <p:extLst>
      <p:ext uri="{BB962C8B-B14F-4D97-AF65-F5344CB8AC3E}">
        <p14:creationId xmlns:p14="http://schemas.microsoft.com/office/powerpoint/2010/main" val="30517349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90700"/>
            <a:ext cx="13346003" cy="315150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Add Grid Lines to a Plot</a:t>
            </a:r>
          </a:p>
          <a:p>
            <a:r>
              <a:rPr lang="en-US" sz="3600" dirty="0">
                <a:solidFill>
                  <a:schemeClr val="bg1"/>
                </a:solidFill>
                <a:latin typeface="Arial Rounded MT Bold" panose="020F0704030504030204" pitchFamily="34" charset="0"/>
              </a:rPr>
              <a:t>With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you can use the grid() function to add grid lines to the plot.</a:t>
            </a:r>
          </a:p>
          <a:p>
            <a:endParaRPr lang="en-US" sz="24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grid lines to the plot:</a:t>
            </a:r>
          </a:p>
        </p:txBody>
      </p:sp>
      <p:pic>
        <p:nvPicPr>
          <p:cNvPr id="5" name="Picture 4">
            <a:extLst>
              <a:ext uri="{FF2B5EF4-FFF2-40B4-BE49-F238E27FC236}">
                <a16:creationId xmlns:a16="http://schemas.microsoft.com/office/drawing/2014/main" id="{C2E37CFB-BDAC-4302-9004-E3D35D953C11}"/>
              </a:ext>
            </a:extLst>
          </p:cNvPr>
          <p:cNvPicPr>
            <a:picLocks noChangeAspect="1"/>
          </p:cNvPicPr>
          <p:nvPr/>
        </p:nvPicPr>
        <p:blipFill>
          <a:blip r:embed="rId5"/>
          <a:stretch>
            <a:fillRect/>
          </a:stretch>
        </p:blipFill>
        <p:spPr>
          <a:xfrm>
            <a:off x="948162" y="5095623"/>
            <a:ext cx="9186437" cy="4936448"/>
          </a:xfrm>
          <a:prstGeom prst="rect">
            <a:avLst/>
          </a:prstGeom>
        </p:spPr>
      </p:pic>
    </p:spTree>
    <p:extLst>
      <p:ext uri="{BB962C8B-B14F-4D97-AF65-F5344CB8AC3E}">
        <p14:creationId xmlns:p14="http://schemas.microsoft.com/office/powerpoint/2010/main" val="225416146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2474395"/>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Use the super() Function</a:t>
            </a:r>
          </a:p>
          <a:p>
            <a:pPr fontAlgn="base"/>
            <a:r>
              <a:rPr lang="en-US" sz="3200" dirty="0">
                <a:solidFill>
                  <a:schemeClr val="bg1"/>
                </a:solidFill>
                <a:latin typeface="Arial Rounded MT Bold" panose="020F0704030504030204" pitchFamily="34" charset="0"/>
              </a:rPr>
              <a:t>Python also has a super() function that will make the child class inherit all the methods and properties from its parent:</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cs typeface="Calibri"/>
              </a:rPr>
              <a:t>Example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6" name="Picture 5">
            <a:extLst>
              <a:ext uri="{FF2B5EF4-FFF2-40B4-BE49-F238E27FC236}">
                <a16:creationId xmlns:a16="http://schemas.microsoft.com/office/drawing/2014/main" id="{146EC354-568E-4CA9-A023-E7AE06BA265F}"/>
              </a:ext>
            </a:extLst>
          </p:cNvPr>
          <p:cNvPicPr>
            <a:picLocks noChangeAspect="1"/>
          </p:cNvPicPr>
          <p:nvPr/>
        </p:nvPicPr>
        <p:blipFill>
          <a:blip r:embed="rId4"/>
          <a:stretch>
            <a:fillRect/>
          </a:stretch>
        </p:blipFill>
        <p:spPr>
          <a:xfrm>
            <a:off x="1564622" y="5753099"/>
            <a:ext cx="9255777" cy="1722005"/>
          </a:xfrm>
          <a:prstGeom prst="rect">
            <a:avLst/>
          </a:prstGeom>
        </p:spPr>
      </p:pic>
      <p:sp>
        <p:nvSpPr>
          <p:cNvPr id="8" name="object 4">
            <a:extLst>
              <a:ext uri="{FF2B5EF4-FFF2-40B4-BE49-F238E27FC236}">
                <a16:creationId xmlns:a16="http://schemas.microsoft.com/office/drawing/2014/main" id="{CA9F28CD-58C6-47C3-A585-E82ED4C98643}"/>
              </a:ext>
            </a:extLst>
          </p:cNvPr>
          <p:cNvSpPr txBox="1"/>
          <p:nvPr/>
        </p:nvSpPr>
        <p:spPr>
          <a:xfrm>
            <a:off x="1555097" y="7729720"/>
            <a:ext cx="12560952" cy="1981953"/>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By using the super() function, you do not have to use the name of the parent element, it will automatically inherit the methods and properties from its parent.</a:t>
            </a:r>
          </a:p>
          <a:p>
            <a:pPr fontAlgn="base"/>
            <a:endParaRPr lang="en-US" sz="32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9841139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0-#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34441" y="3166271"/>
            <a:ext cx="12024360" cy="4444165"/>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Specify Which Grid Lines to Display</a:t>
            </a:r>
          </a:p>
          <a:p>
            <a:endParaRPr lang="en-US" sz="3600" dirty="0">
              <a:solidFill>
                <a:srgbClr val="FFC000"/>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You can use the axis parameter in the grid() function to specify which grid lines to display.</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Legal values are: 'x', 'y', and 'both'. Default value is 'both'.</a:t>
            </a:r>
          </a:p>
          <a:p>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36227800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90700"/>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Display only grid lines for the x-axis:</a:t>
            </a:r>
          </a:p>
        </p:txBody>
      </p:sp>
      <p:pic>
        <p:nvPicPr>
          <p:cNvPr id="8" name="Picture 7">
            <a:extLst>
              <a:ext uri="{FF2B5EF4-FFF2-40B4-BE49-F238E27FC236}">
                <a16:creationId xmlns:a16="http://schemas.microsoft.com/office/drawing/2014/main" id="{E43AA16C-6986-483F-BC57-CFE9A5AAE354}"/>
              </a:ext>
            </a:extLst>
          </p:cNvPr>
          <p:cNvPicPr>
            <a:picLocks noChangeAspect="1"/>
          </p:cNvPicPr>
          <p:nvPr/>
        </p:nvPicPr>
        <p:blipFill>
          <a:blip r:embed="rId5"/>
          <a:stretch>
            <a:fillRect/>
          </a:stretch>
        </p:blipFill>
        <p:spPr>
          <a:xfrm>
            <a:off x="963403" y="3064296"/>
            <a:ext cx="12216518" cy="6575003"/>
          </a:xfrm>
          <a:prstGeom prst="rect">
            <a:avLst/>
          </a:prstGeom>
        </p:spPr>
      </p:pic>
    </p:spTree>
    <p:extLst>
      <p:ext uri="{BB962C8B-B14F-4D97-AF65-F5344CB8AC3E}">
        <p14:creationId xmlns:p14="http://schemas.microsoft.com/office/powerpoint/2010/main" val="232682666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8669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604D2EDB-97DC-4F80-A752-B001C56205EE}"/>
              </a:ext>
            </a:extLst>
          </p:cNvPr>
          <p:cNvPicPr>
            <a:picLocks noChangeAspect="1"/>
          </p:cNvPicPr>
          <p:nvPr/>
        </p:nvPicPr>
        <p:blipFill>
          <a:blip r:embed="rId5"/>
          <a:stretch>
            <a:fillRect/>
          </a:stretch>
        </p:blipFill>
        <p:spPr>
          <a:xfrm>
            <a:off x="963403" y="2750113"/>
            <a:ext cx="9628397" cy="7270187"/>
          </a:xfrm>
          <a:prstGeom prst="rect">
            <a:avLst/>
          </a:prstGeom>
        </p:spPr>
      </p:pic>
    </p:spTree>
    <p:extLst>
      <p:ext uri="{BB962C8B-B14F-4D97-AF65-F5344CB8AC3E}">
        <p14:creationId xmlns:p14="http://schemas.microsoft.com/office/powerpoint/2010/main" val="35441859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866900"/>
            <a:ext cx="13346003"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Display only grid lines for the y-axis:</a:t>
            </a:r>
          </a:p>
        </p:txBody>
      </p:sp>
      <p:pic>
        <p:nvPicPr>
          <p:cNvPr id="5" name="Picture 4">
            <a:extLst>
              <a:ext uri="{FF2B5EF4-FFF2-40B4-BE49-F238E27FC236}">
                <a16:creationId xmlns:a16="http://schemas.microsoft.com/office/drawing/2014/main" id="{1F58EDF8-D496-4D25-8EBC-15E567E87EFB}"/>
              </a:ext>
            </a:extLst>
          </p:cNvPr>
          <p:cNvPicPr>
            <a:picLocks noChangeAspect="1"/>
          </p:cNvPicPr>
          <p:nvPr/>
        </p:nvPicPr>
        <p:blipFill>
          <a:blip r:embed="rId5"/>
          <a:stretch>
            <a:fillRect/>
          </a:stretch>
        </p:blipFill>
        <p:spPr>
          <a:xfrm>
            <a:off x="963403" y="3216697"/>
            <a:ext cx="11786960" cy="6270203"/>
          </a:xfrm>
          <a:prstGeom prst="rect">
            <a:avLst/>
          </a:prstGeom>
        </p:spPr>
      </p:pic>
    </p:spTree>
    <p:extLst>
      <p:ext uri="{BB962C8B-B14F-4D97-AF65-F5344CB8AC3E}">
        <p14:creationId xmlns:p14="http://schemas.microsoft.com/office/powerpoint/2010/main" val="5106508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8669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5FA95BAB-853A-4F95-AA42-EA42266EB429}"/>
              </a:ext>
            </a:extLst>
          </p:cNvPr>
          <p:cNvPicPr>
            <a:picLocks noChangeAspect="1"/>
          </p:cNvPicPr>
          <p:nvPr/>
        </p:nvPicPr>
        <p:blipFill>
          <a:blip r:embed="rId5"/>
          <a:stretch>
            <a:fillRect/>
          </a:stretch>
        </p:blipFill>
        <p:spPr>
          <a:xfrm>
            <a:off x="963403" y="2622504"/>
            <a:ext cx="9475997" cy="7340062"/>
          </a:xfrm>
          <a:prstGeom prst="rect">
            <a:avLst/>
          </a:prstGeom>
        </p:spPr>
      </p:pic>
    </p:spTree>
    <p:extLst>
      <p:ext uri="{BB962C8B-B14F-4D97-AF65-F5344CB8AC3E}">
        <p14:creationId xmlns:p14="http://schemas.microsoft.com/office/powerpoint/2010/main" val="267956350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370550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Set Line Properties for the Grid</a:t>
            </a:r>
          </a:p>
          <a:p>
            <a:r>
              <a:rPr lang="en-US" sz="3600" dirty="0">
                <a:solidFill>
                  <a:schemeClr val="bg1"/>
                </a:solidFill>
                <a:latin typeface="Arial Rounded MT Bold" panose="020F0704030504030204" pitchFamily="34" charset="0"/>
              </a:rPr>
              <a:t>You can also set the line properties of the grid, like this: grid(color = 'color', </a:t>
            </a:r>
            <a:r>
              <a:rPr lang="en-US" sz="3600" dirty="0" err="1">
                <a:solidFill>
                  <a:schemeClr val="bg1"/>
                </a:solidFill>
                <a:latin typeface="Arial Rounded MT Bold" panose="020F0704030504030204" pitchFamily="34" charset="0"/>
              </a:rPr>
              <a:t>linestyle</a:t>
            </a:r>
            <a:r>
              <a:rPr lang="en-US" sz="3600" dirty="0">
                <a:solidFill>
                  <a:schemeClr val="bg1"/>
                </a:solidFill>
                <a:latin typeface="Arial Rounded MT Bold" panose="020F0704030504030204" pitchFamily="34" charset="0"/>
              </a:rPr>
              <a:t> = '</a:t>
            </a:r>
            <a:r>
              <a:rPr lang="en-US" sz="3600" dirty="0" err="1">
                <a:solidFill>
                  <a:schemeClr val="bg1"/>
                </a:solidFill>
                <a:latin typeface="Arial Rounded MT Bold" panose="020F0704030504030204" pitchFamily="34" charset="0"/>
              </a:rPr>
              <a:t>linestyle</a:t>
            </a:r>
            <a:r>
              <a:rPr lang="en-US" sz="3600" dirty="0">
                <a:solidFill>
                  <a:schemeClr val="bg1"/>
                </a:solidFill>
                <a:latin typeface="Arial Rounded MT Bold" panose="020F0704030504030204" pitchFamily="34" charset="0"/>
              </a:rPr>
              <a:t>', linewidth = number).</a:t>
            </a:r>
          </a:p>
          <a:p>
            <a:endParaRPr lang="en-US" sz="1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the line properties of the grid:</a:t>
            </a:r>
          </a:p>
        </p:txBody>
      </p:sp>
      <p:pic>
        <p:nvPicPr>
          <p:cNvPr id="5" name="Picture 4">
            <a:extLst>
              <a:ext uri="{FF2B5EF4-FFF2-40B4-BE49-F238E27FC236}">
                <a16:creationId xmlns:a16="http://schemas.microsoft.com/office/drawing/2014/main" id="{43A966CE-3E73-40BF-99C5-873AF8CBBDE3}"/>
              </a:ext>
            </a:extLst>
          </p:cNvPr>
          <p:cNvPicPr>
            <a:picLocks noChangeAspect="1"/>
          </p:cNvPicPr>
          <p:nvPr/>
        </p:nvPicPr>
        <p:blipFill>
          <a:blip r:embed="rId5"/>
          <a:stretch>
            <a:fillRect/>
          </a:stretch>
        </p:blipFill>
        <p:spPr>
          <a:xfrm>
            <a:off x="963403" y="5457825"/>
            <a:ext cx="9258300" cy="4638675"/>
          </a:xfrm>
          <a:prstGeom prst="rect">
            <a:avLst/>
          </a:prstGeom>
        </p:spPr>
      </p:pic>
    </p:spTree>
    <p:extLst>
      <p:ext uri="{BB962C8B-B14F-4D97-AF65-F5344CB8AC3E}">
        <p14:creationId xmlns:p14="http://schemas.microsoft.com/office/powerpoint/2010/main" val="196883120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Adding Grid Lines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8" name="Picture 7">
            <a:extLst>
              <a:ext uri="{FF2B5EF4-FFF2-40B4-BE49-F238E27FC236}">
                <a16:creationId xmlns:a16="http://schemas.microsoft.com/office/drawing/2014/main" id="{67CF3C52-B703-400E-996B-E5AAC2F22E47}"/>
              </a:ext>
            </a:extLst>
          </p:cNvPr>
          <p:cNvPicPr>
            <a:picLocks noChangeAspect="1"/>
          </p:cNvPicPr>
          <p:nvPr/>
        </p:nvPicPr>
        <p:blipFill>
          <a:blip r:embed="rId5"/>
          <a:stretch>
            <a:fillRect/>
          </a:stretch>
        </p:blipFill>
        <p:spPr>
          <a:xfrm>
            <a:off x="963403" y="2558743"/>
            <a:ext cx="9704597" cy="7304288"/>
          </a:xfrm>
          <a:prstGeom prst="rect">
            <a:avLst/>
          </a:prstGeom>
        </p:spPr>
      </p:pic>
    </p:spTree>
    <p:extLst>
      <p:ext uri="{BB962C8B-B14F-4D97-AF65-F5344CB8AC3E}">
        <p14:creationId xmlns:p14="http://schemas.microsoft.com/office/powerpoint/2010/main" val="370072757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315150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Display Multiple Plots</a:t>
            </a:r>
          </a:p>
          <a:p>
            <a:r>
              <a:rPr lang="en-US" sz="3600" dirty="0">
                <a:solidFill>
                  <a:schemeClr val="bg1"/>
                </a:solidFill>
                <a:latin typeface="Arial Rounded MT Bold" panose="020F0704030504030204" pitchFamily="34" charset="0"/>
              </a:rPr>
              <a:t>With the subplots() function you can draw multiple plots in one figure:</a:t>
            </a:r>
          </a:p>
          <a:p>
            <a:endParaRPr lang="en-US" sz="24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2 plots:</a:t>
            </a:r>
          </a:p>
        </p:txBody>
      </p:sp>
      <p:pic>
        <p:nvPicPr>
          <p:cNvPr id="4" name="Picture 3">
            <a:extLst>
              <a:ext uri="{FF2B5EF4-FFF2-40B4-BE49-F238E27FC236}">
                <a16:creationId xmlns:a16="http://schemas.microsoft.com/office/drawing/2014/main" id="{F94F87A7-0BC4-4483-8B10-CCB4092BB75E}"/>
              </a:ext>
            </a:extLst>
          </p:cNvPr>
          <p:cNvPicPr>
            <a:picLocks noChangeAspect="1"/>
          </p:cNvPicPr>
          <p:nvPr/>
        </p:nvPicPr>
        <p:blipFill>
          <a:blip r:embed="rId5"/>
          <a:stretch>
            <a:fillRect/>
          </a:stretch>
        </p:blipFill>
        <p:spPr>
          <a:xfrm>
            <a:off x="838200" y="4943223"/>
            <a:ext cx="7898120" cy="5084250"/>
          </a:xfrm>
          <a:prstGeom prst="rect">
            <a:avLst/>
          </a:prstGeom>
        </p:spPr>
      </p:pic>
    </p:spTree>
    <p:extLst>
      <p:ext uri="{BB962C8B-B14F-4D97-AF65-F5344CB8AC3E}">
        <p14:creationId xmlns:p14="http://schemas.microsoft.com/office/powerpoint/2010/main" val="57618778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D2FB69F7-DE25-45EF-A779-0719B0B57DA3}"/>
              </a:ext>
            </a:extLst>
          </p:cNvPr>
          <p:cNvPicPr>
            <a:picLocks noChangeAspect="1"/>
          </p:cNvPicPr>
          <p:nvPr/>
        </p:nvPicPr>
        <p:blipFill>
          <a:blip r:embed="rId5"/>
          <a:stretch>
            <a:fillRect/>
          </a:stretch>
        </p:blipFill>
        <p:spPr>
          <a:xfrm>
            <a:off x="948162" y="2552700"/>
            <a:ext cx="9262637" cy="6992607"/>
          </a:xfrm>
          <a:prstGeom prst="rect">
            <a:avLst/>
          </a:prstGeom>
        </p:spPr>
      </p:pic>
    </p:spTree>
    <p:extLst>
      <p:ext uri="{BB962C8B-B14F-4D97-AF65-F5344CB8AC3E}">
        <p14:creationId xmlns:p14="http://schemas.microsoft.com/office/powerpoint/2010/main" val="264487073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subplots() Function</a:t>
            </a:r>
          </a:p>
          <a:p>
            <a:r>
              <a:rPr lang="en-US" sz="3600" dirty="0">
                <a:solidFill>
                  <a:schemeClr val="bg1"/>
                </a:solidFill>
                <a:latin typeface="Arial Rounded MT Bold" panose="020F0704030504030204" pitchFamily="34" charset="0"/>
              </a:rPr>
              <a:t>The subplots() function takes three arguments that describes the layout of the figure.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layout is organized in rows and columns, which are represented by the first and second argument.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third argument represents the index of the current plot.</a:t>
            </a:r>
          </a:p>
        </p:txBody>
      </p:sp>
      <p:pic>
        <p:nvPicPr>
          <p:cNvPr id="4" name="Picture 3">
            <a:extLst>
              <a:ext uri="{FF2B5EF4-FFF2-40B4-BE49-F238E27FC236}">
                <a16:creationId xmlns:a16="http://schemas.microsoft.com/office/drawing/2014/main" id="{B78000CF-9861-4FB3-98D5-BD5A3AFA09D3}"/>
              </a:ext>
            </a:extLst>
          </p:cNvPr>
          <p:cNvPicPr>
            <a:picLocks noChangeAspect="1"/>
          </p:cNvPicPr>
          <p:nvPr/>
        </p:nvPicPr>
        <p:blipFill>
          <a:blip r:embed="rId5"/>
          <a:stretch>
            <a:fillRect/>
          </a:stretch>
        </p:blipFill>
        <p:spPr>
          <a:xfrm>
            <a:off x="963403" y="6431665"/>
            <a:ext cx="11072351" cy="1453323"/>
          </a:xfrm>
          <a:prstGeom prst="rect">
            <a:avLst/>
          </a:prstGeom>
        </p:spPr>
      </p:pic>
      <p:pic>
        <p:nvPicPr>
          <p:cNvPr id="8" name="Picture 7">
            <a:extLst>
              <a:ext uri="{FF2B5EF4-FFF2-40B4-BE49-F238E27FC236}">
                <a16:creationId xmlns:a16="http://schemas.microsoft.com/office/drawing/2014/main" id="{5905A0C1-F8E6-497B-AB3A-1E30D24E57DD}"/>
              </a:ext>
            </a:extLst>
          </p:cNvPr>
          <p:cNvPicPr>
            <a:picLocks noChangeAspect="1"/>
          </p:cNvPicPr>
          <p:nvPr/>
        </p:nvPicPr>
        <p:blipFill>
          <a:blip r:embed="rId6"/>
          <a:stretch>
            <a:fillRect/>
          </a:stretch>
        </p:blipFill>
        <p:spPr>
          <a:xfrm>
            <a:off x="942973" y="8226568"/>
            <a:ext cx="11072351" cy="1466026"/>
          </a:xfrm>
          <a:prstGeom prst="rect">
            <a:avLst/>
          </a:prstGeom>
        </p:spPr>
      </p:pic>
    </p:spTree>
    <p:extLst>
      <p:ext uri="{BB962C8B-B14F-4D97-AF65-F5344CB8AC3E}">
        <p14:creationId xmlns:p14="http://schemas.microsoft.com/office/powerpoint/2010/main" val="255645024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1489510"/>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Add Properties</a:t>
            </a: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Add a property called </a:t>
            </a:r>
            <a:r>
              <a:rPr lang="en-US" sz="3200" dirty="0" err="1">
                <a:solidFill>
                  <a:schemeClr val="bg1"/>
                </a:solidFill>
                <a:latin typeface="Arial Rounded MT Bold" panose="020F0704030504030204" pitchFamily="34" charset="0"/>
              </a:rPr>
              <a:t>graduationyear</a:t>
            </a:r>
            <a:r>
              <a:rPr lang="en-US" sz="3200" dirty="0">
                <a:solidFill>
                  <a:schemeClr val="bg1"/>
                </a:solidFill>
                <a:latin typeface="Arial Rounded MT Bold" panose="020F0704030504030204" pitchFamily="34" charset="0"/>
              </a:rPr>
              <a:t> to the Student class:</a:t>
            </a:r>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8" name="object 4">
            <a:extLst>
              <a:ext uri="{FF2B5EF4-FFF2-40B4-BE49-F238E27FC236}">
                <a16:creationId xmlns:a16="http://schemas.microsoft.com/office/drawing/2014/main" id="{CA9F28CD-58C6-47C3-A585-E82ED4C98643}"/>
              </a:ext>
            </a:extLst>
          </p:cNvPr>
          <p:cNvSpPr txBox="1"/>
          <p:nvPr/>
        </p:nvSpPr>
        <p:spPr>
          <a:xfrm>
            <a:off x="1555097" y="7729720"/>
            <a:ext cx="12560952" cy="1981953"/>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By using the super() function, you do not have to use the name of the parent element, it will automatically inherit the methods and properties from its parent.</a:t>
            </a:r>
          </a:p>
          <a:p>
            <a:pPr fontAlgn="base"/>
            <a:endParaRPr lang="en-US" sz="3200" dirty="0">
              <a:solidFill>
                <a:schemeClr val="bg1"/>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090989CC-5C6F-4818-B6CD-B9BF28E09FB0}"/>
              </a:ext>
            </a:extLst>
          </p:cNvPr>
          <p:cNvPicPr>
            <a:picLocks noChangeAspect="1"/>
          </p:cNvPicPr>
          <p:nvPr/>
        </p:nvPicPr>
        <p:blipFill>
          <a:blip r:embed="rId4"/>
          <a:stretch>
            <a:fillRect/>
          </a:stretch>
        </p:blipFill>
        <p:spPr>
          <a:xfrm>
            <a:off x="1564623" y="4842320"/>
            <a:ext cx="10466069" cy="2064142"/>
          </a:xfrm>
          <a:prstGeom prst="rect">
            <a:avLst/>
          </a:prstGeom>
        </p:spPr>
      </p:pic>
      <p:sp>
        <p:nvSpPr>
          <p:cNvPr id="9" name="Rectangle 1">
            <a:extLst>
              <a:ext uri="{FF2B5EF4-FFF2-40B4-BE49-F238E27FC236}">
                <a16:creationId xmlns:a16="http://schemas.microsoft.com/office/drawing/2014/main" id="{77AC1065-F341-49A6-8EAE-085546493F71}"/>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Verdana" panose="020B0604030504040204" pitchFamily="34" charset="0"/>
              </a:rPr>
              <a:t>In the example below, the year </a:t>
            </a:r>
            <a:r>
              <a:rPr kumimoji="0" lang="en-US" altLang="en-US" sz="1100" b="0" i="0" u="none" strike="noStrike" cap="none" normalizeH="0" baseline="0">
                <a:ln>
                  <a:noFill/>
                </a:ln>
                <a:solidFill>
                  <a:srgbClr val="DC143C"/>
                </a:solidFill>
                <a:effectLst/>
                <a:latin typeface="Consolas" panose="020B0609020204030204" pitchFamily="49" charset="0"/>
              </a:rPr>
              <a:t>2019</a:t>
            </a:r>
            <a:r>
              <a:rPr kumimoji="0" lang="en-US" altLang="en-US" sz="1100" b="0" i="0" u="none" strike="noStrike" cap="none" normalizeH="0" baseline="0">
                <a:ln>
                  <a:noFill/>
                </a:ln>
                <a:solidFill>
                  <a:srgbClr val="000000"/>
                </a:solidFill>
                <a:effectLst/>
                <a:latin typeface="Verdana" panose="020B0604030504040204" pitchFamily="34" charset="0"/>
              </a:rPr>
              <a:t> should be a variable, and passed into the </a:t>
            </a:r>
            <a:r>
              <a:rPr kumimoji="0" lang="en-US" altLang="en-US" sz="1100" b="0" i="0" u="none" strike="noStrike" cap="none" normalizeH="0" baseline="0">
                <a:ln>
                  <a:noFill/>
                </a:ln>
                <a:solidFill>
                  <a:srgbClr val="DC143C"/>
                </a:solidFill>
                <a:effectLst/>
                <a:latin typeface="Consolas" panose="020B0609020204030204" pitchFamily="49" charset="0"/>
              </a:rPr>
              <a:t>Student</a:t>
            </a:r>
            <a:r>
              <a:rPr kumimoji="0" lang="en-US" altLang="en-US" sz="1100" b="0" i="0" u="none" strike="noStrike" cap="none" normalizeH="0" baseline="0">
                <a:ln>
                  <a:noFill/>
                </a:ln>
                <a:solidFill>
                  <a:srgbClr val="000000"/>
                </a:solidFill>
                <a:effectLst/>
                <a:latin typeface="Verdana" panose="020B0604030504040204" pitchFamily="34" charset="0"/>
              </a:rPr>
              <a:t> class when creating student objects. To do so, add another parameter in the __init__() function:</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62029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0-#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So, if we want a figure with 2 rows an 1 column (meaning that the two plots will be displayed on top of each other instead of side-by-side), we can write the syntax like this: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2 plots on top of each other:</a:t>
            </a:r>
          </a:p>
        </p:txBody>
      </p:sp>
      <p:pic>
        <p:nvPicPr>
          <p:cNvPr id="5" name="Picture 4">
            <a:extLst>
              <a:ext uri="{FF2B5EF4-FFF2-40B4-BE49-F238E27FC236}">
                <a16:creationId xmlns:a16="http://schemas.microsoft.com/office/drawing/2014/main" id="{373F9C7C-5356-4D93-8D2F-35488511AFA1}"/>
              </a:ext>
            </a:extLst>
          </p:cNvPr>
          <p:cNvPicPr>
            <a:picLocks noChangeAspect="1"/>
          </p:cNvPicPr>
          <p:nvPr/>
        </p:nvPicPr>
        <p:blipFill>
          <a:blip r:embed="rId5"/>
          <a:stretch>
            <a:fillRect/>
          </a:stretch>
        </p:blipFill>
        <p:spPr>
          <a:xfrm>
            <a:off x="963403" y="5329194"/>
            <a:ext cx="11765586" cy="4005306"/>
          </a:xfrm>
          <a:prstGeom prst="rect">
            <a:avLst/>
          </a:prstGeom>
        </p:spPr>
      </p:pic>
    </p:spTree>
    <p:extLst>
      <p:ext uri="{BB962C8B-B14F-4D97-AF65-F5344CB8AC3E}">
        <p14:creationId xmlns:p14="http://schemas.microsoft.com/office/powerpoint/2010/main" val="223006580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DDD0A74F-A9A7-4F5E-AA90-9DBA55E5C38E}"/>
              </a:ext>
            </a:extLst>
          </p:cNvPr>
          <p:cNvPicPr>
            <a:picLocks noChangeAspect="1"/>
          </p:cNvPicPr>
          <p:nvPr/>
        </p:nvPicPr>
        <p:blipFill>
          <a:blip r:embed="rId5"/>
          <a:stretch>
            <a:fillRect/>
          </a:stretch>
        </p:blipFill>
        <p:spPr>
          <a:xfrm>
            <a:off x="762000" y="2084316"/>
            <a:ext cx="10972800" cy="3544254"/>
          </a:xfrm>
          <a:prstGeom prst="rect">
            <a:avLst/>
          </a:prstGeom>
        </p:spPr>
      </p:pic>
    </p:spTree>
    <p:extLst>
      <p:ext uri="{BB962C8B-B14F-4D97-AF65-F5344CB8AC3E}">
        <p14:creationId xmlns:p14="http://schemas.microsoft.com/office/powerpoint/2010/main" val="33000773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DB632046-F950-4080-8DF5-9F476BEBFABA}"/>
              </a:ext>
            </a:extLst>
          </p:cNvPr>
          <p:cNvPicPr>
            <a:picLocks noChangeAspect="1"/>
          </p:cNvPicPr>
          <p:nvPr/>
        </p:nvPicPr>
        <p:blipFill>
          <a:blip r:embed="rId5"/>
          <a:stretch>
            <a:fillRect/>
          </a:stretch>
        </p:blipFill>
        <p:spPr>
          <a:xfrm>
            <a:off x="963402" y="2705100"/>
            <a:ext cx="9704597" cy="7065847"/>
          </a:xfrm>
          <a:prstGeom prst="rect">
            <a:avLst/>
          </a:prstGeom>
        </p:spPr>
      </p:pic>
    </p:spTree>
    <p:extLst>
      <p:ext uri="{BB962C8B-B14F-4D97-AF65-F5344CB8AC3E}">
        <p14:creationId xmlns:p14="http://schemas.microsoft.com/office/powerpoint/2010/main" val="183780221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315150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draw as many plots you like on one figure, just </a:t>
            </a:r>
            <a:r>
              <a:rPr lang="en-US" sz="3600" dirty="0" err="1">
                <a:solidFill>
                  <a:schemeClr val="bg1"/>
                </a:solidFill>
                <a:latin typeface="Arial Rounded MT Bold" panose="020F0704030504030204" pitchFamily="34" charset="0"/>
              </a:rPr>
              <a:t>descibe</a:t>
            </a:r>
            <a:r>
              <a:rPr lang="en-US" sz="3600" dirty="0">
                <a:solidFill>
                  <a:schemeClr val="bg1"/>
                </a:solidFill>
                <a:latin typeface="Arial Rounded MT Bold" panose="020F0704030504030204" pitchFamily="34" charset="0"/>
              </a:rPr>
              <a:t> the number of rows, columns, and the index of the plot.</a:t>
            </a:r>
          </a:p>
          <a:p>
            <a:endParaRPr lang="en-US" sz="20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6 plots:</a:t>
            </a:r>
          </a:p>
        </p:txBody>
      </p:sp>
      <p:pic>
        <p:nvPicPr>
          <p:cNvPr id="5" name="Picture 4">
            <a:extLst>
              <a:ext uri="{FF2B5EF4-FFF2-40B4-BE49-F238E27FC236}">
                <a16:creationId xmlns:a16="http://schemas.microsoft.com/office/drawing/2014/main" id="{1A171C51-31AC-4E2B-BA7F-2328810EA2BD}"/>
              </a:ext>
            </a:extLst>
          </p:cNvPr>
          <p:cNvPicPr>
            <a:picLocks noChangeAspect="1"/>
          </p:cNvPicPr>
          <p:nvPr/>
        </p:nvPicPr>
        <p:blipFill>
          <a:blip r:embed="rId5"/>
          <a:stretch>
            <a:fillRect/>
          </a:stretch>
        </p:blipFill>
        <p:spPr>
          <a:xfrm>
            <a:off x="862963" y="4881227"/>
            <a:ext cx="10033637" cy="5195373"/>
          </a:xfrm>
          <a:prstGeom prst="rect">
            <a:avLst/>
          </a:prstGeom>
        </p:spPr>
      </p:pic>
    </p:spTree>
    <p:extLst>
      <p:ext uri="{BB962C8B-B14F-4D97-AF65-F5344CB8AC3E}">
        <p14:creationId xmlns:p14="http://schemas.microsoft.com/office/powerpoint/2010/main" val="174412243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E0B35F76-A321-4A64-9268-194E4CE70D42}"/>
              </a:ext>
            </a:extLst>
          </p:cNvPr>
          <p:cNvPicPr>
            <a:picLocks noChangeAspect="1"/>
          </p:cNvPicPr>
          <p:nvPr/>
        </p:nvPicPr>
        <p:blipFill>
          <a:blip r:embed="rId5"/>
          <a:stretch>
            <a:fillRect/>
          </a:stretch>
        </p:blipFill>
        <p:spPr>
          <a:xfrm>
            <a:off x="762000" y="1749395"/>
            <a:ext cx="11353800" cy="8135993"/>
          </a:xfrm>
          <a:prstGeom prst="rect">
            <a:avLst/>
          </a:prstGeom>
        </p:spPr>
      </p:pic>
    </p:spTree>
    <p:extLst>
      <p:ext uri="{BB962C8B-B14F-4D97-AF65-F5344CB8AC3E}">
        <p14:creationId xmlns:p14="http://schemas.microsoft.com/office/powerpoint/2010/main" val="379160470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491D5A0A-05F2-438D-901C-8574FD963FEE}"/>
              </a:ext>
            </a:extLst>
          </p:cNvPr>
          <p:cNvPicPr>
            <a:picLocks noChangeAspect="1"/>
          </p:cNvPicPr>
          <p:nvPr/>
        </p:nvPicPr>
        <p:blipFill>
          <a:blip r:embed="rId5"/>
          <a:stretch>
            <a:fillRect/>
          </a:stretch>
        </p:blipFill>
        <p:spPr>
          <a:xfrm>
            <a:off x="963403" y="2552700"/>
            <a:ext cx="9552197" cy="7179281"/>
          </a:xfrm>
          <a:prstGeom prst="rect">
            <a:avLst/>
          </a:prstGeom>
        </p:spPr>
      </p:pic>
    </p:spTree>
    <p:extLst>
      <p:ext uri="{BB962C8B-B14F-4D97-AF65-F5344CB8AC3E}">
        <p14:creationId xmlns:p14="http://schemas.microsoft.com/office/powerpoint/2010/main" val="53276990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Title</a:t>
            </a:r>
          </a:p>
          <a:p>
            <a:r>
              <a:rPr lang="en-US" sz="3600" dirty="0">
                <a:solidFill>
                  <a:schemeClr val="bg1"/>
                </a:solidFill>
                <a:latin typeface="Arial Rounded MT Bold" panose="020F0704030504030204" pitchFamily="34" charset="0"/>
              </a:rPr>
              <a:t>You can add a title to each plot with the title()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2 plots, with titles:</a:t>
            </a:r>
          </a:p>
        </p:txBody>
      </p:sp>
      <p:pic>
        <p:nvPicPr>
          <p:cNvPr id="4" name="Picture 3">
            <a:extLst>
              <a:ext uri="{FF2B5EF4-FFF2-40B4-BE49-F238E27FC236}">
                <a16:creationId xmlns:a16="http://schemas.microsoft.com/office/drawing/2014/main" id="{5B6A6175-B884-48D0-809F-94E3DFE9B24F}"/>
              </a:ext>
            </a:extLst>
          </p:cNvPr>
          <p:cNvPicPr>
            <a:picLocks noChangeAspect="1"/>
          </p:cNvPicPr>
          <p:nvPr/>
        </p:nvPicPr>
        <p:blipFill>
          <a:blip r:embed="rId5"/>
          <a:stretch>
            <a:fillRect/>
          </a:stretch>
        </p:blipFill>
        <p:spPr>
          <a:xfrm>
            <a:off x="963403" y="4836556"/>
            <a:ext cx="10699753" cy="4345544"/>
          </a:xfrm>
          <a:prstGeom prst="rect">
            <a:avLst/>
          </a:prstGeom>
        </p:spPr>
      </p:pic>
    </p:spTree>
    <p:extLst>
      <p:ext uri="{BB962C8B-B14F-4D97-AF65-F5344CB8AC3E}">
        <p14:creationId xmlns:p14="http://schemas.microsoft.com/office/powerpoint/2010/main" val="234191230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FE521EC-EEF9-4A70-9A18-DAD1E6880CEB}"/>
              </a:ext>
            </a:extLst>
          </p:cNvPr>
          <p:cNvPicPr>
            <a:picLocks noChangeAspect="1"/>
          </p:cNvPicPr>
          <p:nvPr/>
        </p:nvPicPr>
        <p:blipFill>
          <a:blip r:embed="rId5"/>
          <a:stretch>
            <a:fillRect/>
          </a:stretch>
        </p:blipFill>
        <p:spPr>
          <a:xfrm>
            <a:off x="762000" y="2705099"/>
            <a:ext cx="11740317" cy="4915323"/>
          </a:xfrm>
          <a:prstGeom prst="rect">
            <a:avLst/>
          </a:prstGeom>
        </p:spPr>
      </p:pic>
    </p:spTree>
    <p:extLst>
      <p:ext uri="{BB962C8B-B14F-4D97-AF65-F5344CB8AC3E}">
        <p14:creationId xmlns:p14="http://schemas.microsoft.com/office/powerpoint/2010/main" val="368619861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D7852DCD-907D-47CB-83AC-3971327B7D95}"/>
              </a:ext>
            </a:extLst>
          </p:cNvPr>
          <p:cNvPicPr>
            <a:picLocks noChangeAspect="1"/>
          </p:cNvPicPr>
          <p:nvPr/>
        </p:nvPicPr>
        <p:blipFill>
          <a:blip r:embed="rId5"/>
          <a:stretch>
            <a:fillRect/>
          </a:stretch>
        </p:blipFill>
        <p:spPr>
          <a:xfrm>
            <a:off x="963403" y="2476500"/>
            <a:ext cx="9704597" cy="7371646"/>
          </a:xfrm>
          <a:prstGeom prst="rect">
            <a:avLst/>
          </a:prstGeom>
        </p:spPr>
      </p:pic>
    </p:spTree>
    <p:extLst>
      <p:ext uri="{BB962C8B-B14F-4D97-AF65-F5344CB8AC3E}">
        <p14:creationId xmlns:p14="http://schemas.microsoft.com/office/powerpoint/2010/main" val="224362344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Super Title</a:t>
            </a:r>
          </a:p>
          <a:p>
            <a:r>
              <a:rPr lang="en-US" sz="3600" dirty="0">
                <a:solidFill>
                  <a:schemeClr val="bg1"/>
                </a:solidFill>
                <a:latin typeface="Arial Rounded MT Bold" panose="020F0704030504030204" pitchFamily="34" charset="0"/>
              </a:rPr>
              <a:t>You can add a title to the entire figure with the </a:t>
            </a:r>
            <a:r>
              <a:rPr lang="en-US" sz="3600" dirty="0" err="1">
                <a:solidFill>
                  <a:schemeClr val="bg1"/>
                </a:solidFill>
                <a:latin typeface="Arial Rounded MT Bold" panose="020F0704030504030204" pitchFamily="34" charset="0"/>
              </a:rPr>
              <a:t>suptitle</a:t>
            </a:r>
            <a:r>
              <a:rPr lang="en-US" sz="3600" dirty="0">
                <a:solidFill>
                  <a:schemeClr val="bg1"/>
                </a:solidFill>
                <a:latin typeface="Arial Rounded MT Bold" panose="020F0704030504030204" pitchFamily="34" charset="0"/>
              </a:rPr>
              <a:t>()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a title for the entire figure:</a:t>
            </a:r>
          </a:p>
        </p:txBody>
      </p:sp>
      <p:pic>
        <p:nvPicPr>
          <p:cNvPr id="5" name="Picture 4">
            <a:extLst>
              <a:ext uri="{FF2B5EF4-FFF2-40B4-BE49-F238E27FC236}">
                <a16:creationId xmlns:a16="http://schemas.microsoft.com/office/drawing/2014/main" id="{44972C0A-F6D6-4BE4-86D5-5A70DC00E487}"/>
              </a:ext>
            </a:extLst>
          </p:cNvPr>
          <p:cNvPicPr>
            <a:picLocks noChangeAspect="1"/>
          </p:cNvPicPr>
          <p:nvPr/>
        </p:nvPicPr>
        <p:blipFill>
          <a:blip r:embed="rId5"/>
          <a:stretch>
            <a:fillRect/>
          </a:stretch>
        </p:blipFill>
        <p:spPr>
          <a:xfrm>
            <a:off x="963402" y="5451913"/>
            <a:ext cx="9399797" cy="4305056"/>
          </a:xfrm>
          <a:prstGeom prst="rect">
            <a:avLst/>
          </a:prstGeom>
        </p:spPr>
      </p:pic>
    </p:spTree>
    <p:extLst>
      <p:ext uri="{BB962C8B-B14F-4D97-AF65-F5344CB8AC3E}">
        <p14:creationId xmlns:p14="http://schemas.microsoft.com/office/powerpoint/2010/main" val="133574158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1981953"/>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By using the super() function, you do not have to use the name of the parent element, it will automatically inherit the methods and properties from its parent.</a:t>
            </a:r>
          </a:p>
          <a:p>
            <a:pPr fontAlgn="base"/>
            <a:endParaRPr lang="en-US" sz="32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6" name="Picture 5">
            <a:extLst>
              <a:ext uri="{FF2B5EF4-FFF2-40B4-BE49-F238E27FC236}">
                <a16:creationId xmlns:a16="http://schemas.microsoft.com/office/drawing/2014/main" id="{B7BF1097-D483-464F-AB77-1C1806D38E35}"/>
              </a:ext>
            </a:extLst>
          </p:cNvPr>
          <p:cNvPicPr>
            <a:picLocks noChangeAspect="1"/>
          </p:cNvPicPr>
          <p:nvPr/>
        </p:nvPicPr>
        <p:blipFill>
          <a:blip r:embed="rId4"/>
          <a:stretch>
            <a:fillRect/>
          </a:stretch>
        </p:blipFill>
        <p:spPr>
          <a:xfrm>
            <a:off x="1564623" y="5119687"/>
            <a:ext cx="10715375" cy="2709952"/>
          </a:xfrm>
          <a:prstGeom prst="rect">
            <a:avLst/>
          </a:prstGeom>
        </p:spPr>
      </p:pic>
    </p:spTree>
    <p:extLst>
      <p:ext uri="{BB962C8B-B14F-4D97-AF65-F5344CB8AC3E}">
        <p14:creationId xmlns:p14="http://schemas.microsoft.com/office/powerpoint/2010/main" val="9799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D8D7828C-69BA-4E25-AC13-952A38F7E615}"/>
              </a:ext>
            </a:extLst>
          </p:cNvPr>
          <p:cNvPicPr>
            <a:picLocks noChangeAspect="1"/>
          </p:cNvPicPr>
          <p:nvPr/>
        </p:nvPicPr>
        <p:blipFill>
          <a:blip r:embed="rId5"/>
          <a:stretch>
            <a:fillRect/>
          </a:stretch>
        </p:blipFill>
        <p:spPr>
          <a:xfrm>
            <a:off x="1066800" y="2179985"/>
            <a:ext cx="11201400" cy="5258125"/>
          </a:xfrm>
          <a:prstGeom prst="rect">
            <a:avLst/>
          </a:prstGeom>
        </p:spPr>
      </p:pic>
    </p:spTree>
    <p:extLst>
      <p:ext uri="{BB962C8B-B14F-4D97-AF65-F5344CB8AC3E}">
        <p14:creationId xmlns:p14="http://schemas.microsoft.com/office/powerpoint/2010/main" val="70779740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Subplots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963403" y="1714500"/>
            <a:ext cx="13346003"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C0FAA646-97B8-42D6-BB8A-79FF5D3741F8}"/>
              </a:ext>
            </a:extLst>
          </p:cNvPr>
          <p:cNvPicPr>
            <a:picLocks noChangeAspect="1"/>
          </p:cNvPicPr>
          <p:nvPr/>
        </p:nvPicPr>
        <p:blipFill>
          <a:blip r:embed="rId5"/>
          <a:stretch>
            <a:fillRect/>
          </a:stretch>
        </p:blipFill>
        <p:spPr>
          <a:xfrm>
            <a:off x="963403" y="2505031"/>
            <a:ext cx="9171197" cy="7203475"/>
          </a:xfrm>
          <a:prstGeom prst="rect">
            <a:avLst/>
          </a:prstGeom>
        </p:spPr>
      </p:pic>
    </p:spTree>
    <p:extLst>
      <p:ext uri="{BB962C8B-B14F-4D97-AF65-F5344CB8AC3E}">
        <p14:creationId xmlns:p14="http://schemas.microsoft.com/office/powerpoint/2010/main" val="92000855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632594"/>
            <a:ext cx="12904997" cy="5059718"/>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Creating Scatter Plots</a:t>
            </a:r>
          </a:p>
          <a:p>
            <a:endParaRPr lang="en-US" sz="3600" dirty="0">
              <a:solidFill>
                <a:srgbClr val="FFC000"/>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With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you can use the scatter() function to draw a scatter plot.</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The scatter() function plots one dot for each observation. It needs two arrays of the same length, one for the values of the x-axis, and one for values on the y-axis:</a:t>
            </a:r>
          </a:p>
        </p:txBody>
      </p:sp>
    </p:spTree>
    <p:extLst>
      <p:ext uri="{BB962C8B-B14F-4D97-AF65-F5344CB8AC3E}">
        <p14:creationId xmlns:p14="http://schemas.microsoft.com/office/powerpoint/2010/main" val="413867478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 simple scatter plot:</a:t>
            </a:r>
          </a:p>
        </p:txBody>
      </p:sp>
      <p:pic>
        <p:nvPicPr>
          <p:cNvPr id="4" name="Picture 3">
            <a:extLst>
              <a:ext uri="{FF2B5EF4-FFF2-40B4-BE49-F238E27FC236}">
                <a16:creationId xmlns:a16="http://schemas.microsoft.com/office/drawing/2014/main" id="{CC0E92FD-3487-4FE9-80B0-DA55249F106E}"/>
              </a:ext>
            </a:extLst>
          </p:cNvPr>
          <p:cNvPicPr>
            <a:picLocks noChangeAspect="1"/>
          </p:cNvPicPr>
          <p:nvPr/>
        </p:nvPicPr>
        <p:blipFill>
          <a:blip r:embed="rId5"/>
          <a:stretch>
            <a:fillRect/>
          </a:stretch>
        </p:blipFill>
        <p:spPr>
          <a:xfrm>
            <a:off x="1219199" y="3771900"/>
            <a:ext cx="12200519" cy="4212803"/>
          </a:xfrm>
          <a:prstGeom prst="rect">
            <a:avLst/>
          </a:prstGeom>
        </p:spPr>
      </p:pic>
    </p:spTree>
    <p:extLst>
      <p:ext uri="{BB962C8B-B14F-4D97-AF65-F5344CB8AC3E}">
        <p14:creationId xmlns:p14="http://schemas.microsoft.com/office/powerpoint/2010/main" val="114608537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7A14E184-06B9-4BFE-86E8-11C02A473CEF}"/>
              </a:ext>
            </a:extLst>
          </p:cNvPr>
          <p:cNvPicPr>
            <a:picLocks noChangeAspect="1"/>
          </p:cNvPicPr>
          <p:nvPr/>
        </p:nvPicPr>
        <p:blipFill>
          <a:blip r:embed="rId5"/>
          <a:stretch>
            <a:fillRect/>
          </a:stretch>
        </p:blipFill>
        <p:spPr>
          <a:xfrm>
            <a:off x="1219200" y="3058060"/>
            <a:ext cx="9418320" cy="6796848"/>
          </a:xfrm>
          <a:prstGeom prst="rect">
            <a:avLst/>
          </a:prstGeom>
        </p:spPr>
      </p:pic>
    </p:spTree>
    <p:extLst>
      <p:ext uri="{BB962C8B-B14F-4D97-AF65-F5344CB8AC3E}">
        <p14:creationId xmlns:p14="http://schemas.microsoft.com/office/powerpoint/2010/main" val="36955549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6660157"/>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observation in the example above is the result of 13 cars passing by.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X-axis shows how old the car 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Y-axis shows the speed of the car when it passes.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Are there any relationships between the observations?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It seems that the newer the car, the faster it drives, but that could be a coincidence, after all we only registered 13 cars.</a:t>
            </a:r>
          </a:p>
        </p:txBody>
      </p:sp>
    </p:spTree>
    <p:extLst>
      <p:ext uri="{BB962C8B-B14F-4D97-AF65-F5344CB8AC3E}">
        <p14:creationId xmlns:p14="http://schemas.microsoft.com/office/powerpoint/2010/main" val="158886176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Compare Plots</a:t>
            </a:r>
          </a:p>
          <a:p>
            <a:r>
              <a:rPr lang="en-US" sz="3600" dirty="0">
                <a:solidFill>
                  <a:schemeClr val="bg1"/>
                </a:solidFill>
                <a:latin typeface="Arial Rounded MT Bold" panose="020F0704030504030204" pitchFamily="34" charset="0"/>
              </a:rPr>
              <a:t>In the example above, there seems to be a relationship between speed and age, but what if we plot the observations from another day as well? Will the scatter plot tell us something else?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two plots on the same figure:</a:t>
            </a:r>
          </a:p>
        </p:txBody>
      </p:sp>
      <p:pic>
        <p:nvPicPr>
          <p:cNvPr id="4" name="Picture 3">
            <a:extLst>
              <a:ext uri="{FF2B5EF4-FFF2-40B4-BE49-F238E27FC236}">
                <a16:creationId xmlns:a16="http://schemas.microsoft.com/office/drawing/2014/main" id="{A6B3DA19-0241-4A65-8061-3B713742BA52}"/>
              </a:ext>
            </a:extLst>
          </p:cNvPr>
          <p:cNvPicPr>
            <a:picLocks noChangeAspect="1"/>
          </p:cNvPicPr>
          <p:nvPr/>
        </p:nvPicPr>
        <p:blipFill>
          <a:blip r:embed="rId5"/>
          <a:stretch>
            <a:fillRect/>
          </a:stretch>
        </p:blipFill>
        <p:spPr>
          <a:xfrm>
            <a:off x="1219200" y="6688313"/>
            <a:ext cx="11628465" cy="3204695"/>
          </a:xfrm>
          <a:prstGeom prst="rect">
            <a:avLst/>
          </a:prstGeom>
        </p:spPr>
      </p:pic>
    </p:spTree>
    <p:extLst>
      <p:ext uri="{BB962C8B-B14F-4D97-AF65-F5344CB8AC3E}">
        <p14:creationId xmlns:p14="http://schemas.microsoft.com/office/powerpoint/2010/main" val="303387294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Diagram Continue..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two plots on the same figure:</a:t>
            </a:r>
          </a:p>
        </p:txBody>
      </p:sp>
      <p:pic>
        <p:nvPicPr>
          <p:cNvPr id="5" name="Picture 4">
            <a:extLst>
              <a:ext uri="{FF2B5EF4-FFF2-40B4-BE49-F238E27FC236}">
                <a16:creationId xmlns:a16="http://schemas.microsoft.com/office/drawing/2014/main" id="{B57086EB-B1B0-4F72-9E8F-1C45AFB84493}"/>
              </a:ext>
            </a:extLst>
          </p:cNvPr>
          <p:cNvPicPr>
            <a:picLocks noChangeAspect="1"/>
          </p:cNvPicPr>
          <p:nvPr/>
        </p:nvPicPr>
        <p:blipFill>
          <a:blip r:embed="rId5"/>
          <a:stretch>
            <a:fillRect/>
          </a:stretch>
        </p:blipFill>
        <p:spPr>
          <a:xfrm>
            <a:off x="1219200" y="4808624"/>
            <a:ext cx="12827677" cy="3195614"/>
          </a:xfrm>
          <a:prstGeom prst="rect">
            <a:avLst/>
          </a:prstGeom>
        </p:spPr>
      </p:pic>
    </p:spTree>
    <p:extLst>
      <p:ext uri="{BB962C8B-B14F-4D97-AF65-F5344CB8AC3E}">
        <p14:creationId xmlns:p14="http://schemas.microsoft.com/office/powerpoint/2010/main" val="21614277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671E13BF-1272-465B-ACA9-2A8F127A4E39}"/>
              </a:ext>
            </a:extLst>
          </p:cNvPr>
          <p:cNvPicPr>
            <a:picLocks noChangeAspect="1"/>
          </p:cNvPicPr>
          <p:nvPr/>
        </p:nvPicPr>
        <p:blipFill>
          <a:blip r:embed="rId5"/>
          <a:stretch>
            <a:fillRect/>
          </a:stretch>
        </p:blipFill>
        <p:spPr>
          <a:xfrm>
            <a:off x="1219200" y="2978735"/>
            <a:ext cx="9220200" cy="6756876"/>
          </a:xfrm>
          <a:prstGeom prst="rect">
            <a:avLst/>
          </a:prstGeom>
        </p:spPr>
      </p:pic>
    </p:spTree>
    <p:extLst>
      <p:ext uri="{BB962C8B-B14F-4D97-AF65-F5344CB8AC3E}">
        <p14:creationId xmlns:p14="http://schemas.microsoft.com/office/powerpoint/2010/main" val="221848588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By comparing the two plots, I think it is safe to say that they both gives us the same conclusion: the newer the car, the faster it drives.</a:t>
            </a:r>
          </a:p>
        </p:txBody>
      </p:sp>
      <p:sp>
        <p:nvSpPr>
          <p:cNvPr id="10" name="TextBox 9">
            <a:extLst>
              <a:ext uri="{FF2B5EF4-FFF2-40B4-BE49-F238E27FC236}">
                <a16:creationId xmlns:a16="http://schemas.microsoft.com/office/drawing/2014/main" id="{025D282F-58A8-43DF-AA20-C3CD938C96DC}"/>
              </a:ext>
            </a:extLst>
          </p:cNvPr>
          <p:cNvSpPr txBox="1"/>
          <p:nvPr/>
        </p:nvSpPr>
        <p:spPr>
          <a:xfrm>
            <a:off x="1234440" y="4820334"/>
            <a:ext cx="11567160" cy="1384995"/>
          </a:xfrm>
          <a:prstGeom prst="rect">
            <a:avLst/>
          </a:prstGeom>
          <a:noFill/>
        </p:spPr>
        <p:txBody>
          <a:bodyPr wrap="square">
            <a:spAutoFit/>
          </a:bodyPr>
          <a:lstStyle/>
          <a:p>
            <a:r>
              <a:rPr lang="en-US" sz="2800" b="1" i="0" dirty="0">
                <a:solidFill>
                  <a:srgbClr val="002060"/>
                </a:solidFill>
                <a:effectLst/>
                <a:latin typeface="Verdana" panose="020B0604030504040204" pitchFamily="34" charset="0"/>
              </a:rPr>
              <a:t>Note:</a:t>
            </a:r>
            <a:r>
              <a:rPr lang="en-US" sz="2800" b="0" i="0" dirty="0">
                <a:solidFill>
                  <a:srgbClr val="002060"/>
                </a:solidFill>
                <a:effectLst/>
                <a:latin typeface="Verdana" panose="020B0604030504040204" pitchFamily="34" charset="0"/>
              </a:rPr>
              <a:t> The two plots are plotted with two different colors, by default blue and orange, you will learn how to change colors later in this chapter.</a:t>
            </a:r>
            <a:endParaRPr lang="en-IN" sz="2800" dirty="0">
              <a:solidFill>
                <a:srgbClr val="002060"/>
              </a:solidFill>
            </a:endParaRPr>
          </a:p>
        </p:txBody>
      </p:sp>
    </p:spTree>
    <p:extLst>
      <p:ext uri="{BB962C8B-B14F-4D97-AF65-F5344CB8AC3E}">
        <p14:creationId xmlns:p14="http://schemas.microsoft.com/office/powerpoint/2010/main" val="392537486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Inheritance</a:t>
            </a:r>
          </a:p>
        </p:txBody>
      </p:sp>
      <p:sp>
        <p:nvSpPr>
          <p:cNvPr id="4" name="object 4"/>
          <p:cNvSpPr txBox="1"/>
          <p:nvPr/>
        </p:nvSpPr>
        <p:spPr>
          <a:xfrm>
            <a:off x="1564623" y="2898501"/>
            <a:ext cx="12560952" cy="1981953"/>
          </a:xfrm>
          <a:prstGeom prst="rect">
            <a:avLst/>
          </a:prstGeom>
        </p:spPr>
        <p:txBody>
          <a:bodyPr vert="horz" wrap="square" lIns="0" tIns="12065" rIns="0" bIns="0" rtlCol="0">
            <a:spAutoFit/>
          </a:bodyPr>
          <a:lstStyle/>
          <a:p>
            <a:pPr fontAlgn="base"/>
            <a:r>
              <a:rPr lang="en-US" sz="3200" dirty="0">
                <a:solidFill>
                  <a:schemeClr val="accent1"/>
                </a:solidFill>
                <a:latin typeface="Arial Rounded MT Bold" panose="020F0704030504030204" pitchFamily="34" charset="0"/>
              </a:rPr>
              <a:t>Add Methods</a:t>
            </a:r>
          </a:p>
          <a:p>
            <a:pPr fontAlgn="base"/>
            <a:endParaRPr lang="en-US" sz="3200" dirty="0">
              <a:solidFill>
                <a:schemeClr val="accent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Add a method called welcome to the Student class: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pic>
        <p:nvPicPr>
          <p:cNvPr id="7" name="Picture 6">
            <a:extLst>
              <a:ext uri="{FF2B5EF4-FFF2-40B4-BE49-F238E27FC236}">
                <a16:creationId xmlns:a16="http://schemas.microsoft.com/office/drawing/2014/main" id="{C6A83523-671C-4AF2-8AF9-BBA17A276769}"/>
              </a:ext>
            </a:extLst>
          </p:cNvPr>
          <p:cNvPicPr>
            <a:picLocks noChangeAspect="1"/>
          </p:cNvPicPr>
          <p:nvPr/>
        </p:nvPicPr>
        <p:blipFill>
          <a:blip r:embed="rId4"/>
          <a:stretch>
            <a:fillRect/>
          </a:stretch>
        </p:blipFill>
        <p:spPr>
          <a:xfrm>
            <a:off x="1564622" y="5143500"/>
            <a:ext cx="11208055" cy="3276600"/>
          </a:xfrm>
          <a:prstGeom prst="rect">
            <a:avLst/>
          </a:prstGeom>
        </p:spPr>
      </p:pic>
      <p:sp>
        <p:nvSpPr>
          <p:cNvPr id="10" name="object 4">
            <a:extLst>
              <a:ext uri="{FF2B5EF4-FFF2-40B4-BE49-F238E27FC236}">
                <a16:creationId xmlns:a16="http://schemas.microsoft.com/office/drawing/2014/main" id="{74187982-A610-4848-A112-7E981CD62803}"/>
              </a:ext>
            </a:extLst>
          </p:cNvPr>
          <p:cNvSpPr txBox="1"/>
          <p:nvPr/>
        </p:nvSpPr>
        <p:spPr>
          <a:xfrm>
            <a:off x="1574148" y="8683146"/>
            <a:ext cx="12560952" cy="1981953"/>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If you add a method in the child class with the same name as a function in the parent class, the inheritance of the parent method will be overridden.</a:t>
            </a:r>
          </a:p>
          <a:p>
            <a:pPr fontAlgn="base"/>
            <a:endParaRPr lang="en-US" sz="32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5650415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Effect transition="in" filter="fad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1000" fill="hold"/>
                                        <p:tgtEl>
                                          <p:spTgt spid="10"/>
                                        </p:tgtEl>
                                        <p:attrNameLst>
                                          <p:attrName>ppt_x</p:attrName>
                                        </p:attrNameLst>
                                      </p:cBhvr>
                                      <p:tavLst>
                                        <p:tav tm="0">
                                          <p:val>
                                            <p:strVal val="0-#ppt_w/2"/>
                                          </p:val>
                                        </p:tav>
                                        <p:tav tm="100000">
                                          <p:val>
                                            <p:strVal val="#ppt_x"/>
                                          </p:val>
                                        </p:tav>
                                      </p:tavLst>
                                    </p:anim>
                                    <p:anim calcmode="lin" valueType="num">
                                      <p:cBhvr additive="base">
                                        <p:cTn id="27"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Colors</a:t>
            </a:r>
          </a:p>
          <a:p>
            <a:r>
              <a:rPr lang="en-US" sz="3600" dirty="0">
                <a:solidFill>
                  <a:schemeClr val="bg1"/>
                </a:solidFill>
                <a:latin typeface="Arial Rounded MT Bold" panose="020F0704030504030204" pitchFamily="34" charset="0"/>
              </a:rPr>
              <a:t>You can set your own color for each scatter plot with the color or the c argument: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your own color of the markers:</a:t>
            </a:r>
          </a:p>
        </p:txBody>
      </p:sp>
      <p:pic>
        <p:nvPicPr>
          <p:cNvPr id="4" name="Picture 3">
            <a:extLst>
              <a:ext uri="{FF2B5EF4-FFF2-40B4-BE49-F238E27FC236}">
                <a16:creationId xmlns:a16="http://schemas.microsoft.com/office/drawing/2014/main" id="{A621E6FC-3A4E-43AE-8FA9-97B7BC230394}"/>
              </a:ext>
            </a:extLst>
          </p:cNvPr>
          <p:cNvPicPr>
            <a:picLocks noChangeAspect="1"/>
          </p:cNvPicPr>
          <p:nvPr/>
        </p:nvPicPr>
        <p:blipFill>
          <a:blip r:embed="rId5"/>
          <a:stretch>
            <a:fillRect/>
          </a:stretch>
        </p:blipFill>
        <p:spPr>
          <a:xfrm>
            <a:off x="1188720" y="5606612"/>
            <a:ext cx="9784080" cy="4493263"/>
          </a:xfrm>
          <a:prstGeom prst="rect">
            <a:avLst/>
          </a:prstGeom>
        </p:spPr>
      </p:pic>
    </p:spTree>
    <p:extLst>
      <p:ext uri="{BB962C8B-B14F-4D97-AF65-F5344CB8AC3E}">
        <p14:creationId xmlns:p14="http://schemas.microsoft.com/office/powerpoint/2010/main" val="167489767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Colors</a:t>
            </a:r>
          </a:p>
          <a:p>
            <a:r>
              <a:rPr lang="en-US" sz="3600" dirty="0">
                <a:solidFill>
                  <a:schemeClr val="bg1"/>
                </a:solidFill>
                <a:latin typeface="Arial Rounded MT Bold" panose="020F0704030504030204" pitchFamily="34" charset="0"/>
              </a:rPr>
              <a:t>You can set your own color for each scatter plot with the color or the c argument: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your own color of the markers:</a:t>
            </a:r>
          </a:p>
        </p:txBody>
      </p:sp>
      <p:pic>
        <p:nvPicPr>
          <p:cNvPr id="4" name="Picture 3">
            <a:extLst>
              <a:ext uri="{FF2B5EF4-FFF2-40B4-BE49-F238E27FC236}">
                <a16:creationId xmlns:a16="http://schemas.microsoft.com/office/drawing/2014/main" id="{A621E6FC-3A4E-43AE-8FA9-97B7BC230394}"/>
              </a:ext>
            </a:extLst>
          </p:cNvPr>
          <p:cNvPicPr>
            <a:picLocks noChangeAspect="1"/>
          </p:cNvPicPr>
          <p:nvPr/>
        </p:nvPicPr>
        <p:blipFill>
          <a:blip r:embed="rId5"/>
          <a:stretch>
            <a:fillRect/>
          </a:stretch>
        </p:blipFill>
        <p:spPr>
          <a:xfrm>
            <a:off x="1188720" y="5606612"/>
            <a:ext cx="9784080" cy="4493263"/>
          </a:xfrm>
          <a:prstGeom prst="rect">
            <a:avLst/>
          </a:prstGeom>
        </p:spPr>
      </p:pic>
    </p:spTree>
    <p:extLst>
      <p:ext uri="{BB962C8B-B14F-4D97-AF65-F5344CB8AC3E}">
        <p14:creationId xmlns:p14="http://schemas.microsoft.com/office/powerpoint/2010/main" val="110597302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6F847A9B-7232-4DD0-AFF5-7ACADB1B6171}"/>
              </a:ext>
            </a:extLst>
          </p:cNvPr>
          <p:cNvPicPr>
            <a:picLocks noChangeAspect="1"/>
          </p:cNvPicPr>
          <p:nvPr/>
        </p:nvPicPr>
        <p:blipFill>
          <a:blip r:embed="rId5"/>
          <a:stretch>
            <a:fillRect/>
          </a:stretch>
        </p:blipFill>
        <p:spPr>
          <a:xfrm>
            <a:off x="1219200" y="3119900"/>
            <a:ext cx="9296400" cy="6870238"/>
          </a:xfrm>
          <a:prstGeom prst="rect">
            <a:avLst/>
          </a:prstGeom>
        </p:spPr>
      </p:pic>
    </p:spTree>
    <p:extLst>
      <p:ext uri="{BB962C8B-B14F-4D97-AF65-F5344CB8AC3E}">
        <p14:creationId xmlns:p14="http://schemas.microsoft.com/office/powerpoint/2010/main" val="6216020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4444165"/>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ColorMap</a:t>
            </a:r>
          </a:p>
          <a:p>
            <a:r>
              <a:rPr lang="en-US" sz="3600" dirty="0">
                <a:solidFill>
                  <a:schemeClr val="bg1"/>
                </a:solidFill>
                <a:latin typeface="Arial Rounded MT Bold" panose="020F0704030504030204" pitchFamily="34" charset="0"/>
              </a:rPr>
              <a:t>The Matplotlib module has a number of available colormaps.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A colormap is like a list of colors, where each color has a value that ranges from 0 to 100.</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Here is an example of a colormap:</a:t>
            </a:r>
          </a:p>
        </p:txBody>
      </p:sp>
      <p:pic>
        <p:nvPicPr>
          <p:cNvPr id="10" name="Picture 9">
            <a:extLst>
              <a:ext uri="{FF2B5EF4-FFF2-40B4-BE49-F238E27FC236}">
                <a16:creationId xmlns:a16="http://schemas.microsoft.com/office/drawing/2014/main" id="{D709A42A-C49A-4601-8EEB-FFCF2B039DFE}"/>
              </a:ext>
            </a:extLst>
          </p:cNvPr>
          <p:cNvPicPr>
            <a:picLocks noChangeAspect="1"/>
          </p:cNvPicPr>
          <p:nvPr/>
        </p:nvPicPr>
        <p:blipFill>
          <a:blip r:embed="rId5"/>
          <a:stretch>
            <a:fillRect/>
          </a:stretch>
        </p:blipFill>
        <p:spPr>
          <a:xfrm>
            <a:off x="9753600" y="5131676"/>
            <a:ext cx="923925" cy="5048250"/>
          </a:xfrm>
          <a:prstGeom prst="rect">
            <a:avLst/>
          </a:prstGeom>
        </p:spPr>
      </p:pic>
    </p:spTree>
    <p:extLst>
      <p:ext uri="{BB962C8B-B14F-4D97-AF65-F5344CB8AC3E}">
        <p14:creationId xmlns:p14="http://schemas.microsoft.com/office/powerpoint/2010/main" val="174137086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6106159"/>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How to Use the ColorMap</a:t>
            </a:r>
          </a:p>
          <a:p>
            <a:endParaRPr lang="en-US" sz="3600" dirty="0">
              <a:solidFill>
                <a:schemeClr val="accent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You can specify the colormap with the keyword argument </a:t>
            </a:r>
            <a:r>
              <a:rPr lang="en-US" sz="3600" dirty="0" err="1">
                <a:solidFill>
                  <a:schemeClr val="bg1"/>
                </a:solidFill>
                <a:latin typeface="Arial Rounded MT Bold" panose="020F0704030504030204" pitchFamily="34" charset="0"/>
              </a:rPr>
              <a:t>cmap</a:t>
            </a:r>
            <a:r>
              <a:rPr lang="en-US" sz="3600" dirty="0">
                <a:solidFill>
                  <a:schemeClr val="bg1"/>
                </a:solidFill>
                <a:latin typeface="Arial Rounded MT Bold" panose="020F0704030504030204" pitchFamily="34" charset="0"/>
              </a:rPr>
              <a:t> with the value of the colormap, in this case '</a:t>
            </a:r>
            <a:r>
              <a:rPr lang="en-US" sz="3600" dirty="0" err="1">
                <a:solidFill>
                  <a:schemeClr val="bg1"/>
                </a:solidFill>
                <a:latin typeface="Arial Rounded MT Bold" panose="020F0704030504030204" pitchFamily="34" charset="0"/>
              </a:rPr>
              <a:t>viridis</a:t>
            </a:r>
            <a:r>
              <a:rPr lang="en-US" sz="3600" dirty="0">
                <a:solidFill>
                  <a:schemeClr val="bg1"/>
                </a:solidFill>
                <a:latin typeface="Arial Rounded MT Bold" panose="020F0704030504030204" pitchFamily="34" charset="0"/>
              </a:rPr>
              <a:t>' which is one of the built-in colormaps available in Matplotlib.</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In addition you have to create an array with values (from 0 to 100), one value for each of the point in the scatter plot:</a:t>
            </a:r>
          </a:p>
          <a:p>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0605471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a color array, and specify a colormap in the scatter plot:</a:t>
            </a:r>
          </a:p>
        </p:txBody>
      </p:sp>
      <p:pic>
        <p:nvPicPr>
          <p:cNvPr id="4" name="Picture 3">
            <a:extLst>
              <a:ext uri="{FF2B5EF4-FFF2-40B4-BE49-F238E27FC236}">
                <a16:creationId xmlns:a16="http://schemas.microsoft.com/office/drawing/2014/main" id="{D48A1C2A-C993-46DA-942F-C3A4D47F45E0}"/>
              </a:ext>
            </a:extLst>
          </p:cNvPr>
          <p:cNvPicPr>
            <a:picLocks noChangeAspect="1"/>
          </p:cNvPicPr>
          <p:nvPr/>
        </p:nvPicPr>
        <p:blipFill>
          <a:blip r:embed="rId5"/>
          <a:stretch>
            <a:fillRect/>
          </a:stretch>
        </p:blipFill>
        <p:spPr>
          <a:xfrm>
            <a:off x="1232667" y="4227895"/>
            <a:ext cx="13169134" cy="4852975"/>
          </a:xfrm>
          <a:prstGeom prst="rect">
            <a:avLst/>
          </a:prstGeom>
        </p:spPr>
      </p:pic>
    </p:spTree>
    <p:extLst>
      <p:ext uri="{BB962C8B-B14F-4D97-AF65-F5344CB8AC3E}">
        <p14:creationId xmlns:p14="http://schemas.microsoft.com/office/powerpoint/2010/main" val="36738732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ED3BE29D-A7A3-41A5-BC96-99FBF58C9298}"/>
              </a:ext>
            </a:extLst>
          </p:cNvPr>
          <p:cNvPicPr>
            <a:picLocks noChangeAspect="1"/>
          </p:cNvPicPr>
          <p:nvPr/>
        </p:nvPicPr>
        <p:blipFill>
          <a:blip r:embed="rId5"/>
          <a:stretch>
            <a:fillRect/>
          </a:stretch>
        </p:blipFill>
        <p:spPr>
          <a:xfrm>
            <a:off x="1219200" y="2933700"/>
            <a:ext cx="9448800" cy="6888021"/>
          </a:xfrm>
          <a:prstGeom prst="rect">
            <a:avLst/>
          </a:prstGeom>
        </p:spPr>
      </p:pic>
    </p:spTree>
    <p:extLst>
      <p:ext uri="{BB962C8B-B14F-4D97-AF65-F5344CB8AC3E}">
        <p14:creationId xmlns:p14="http://schemas.microsoft.com/office/powerpoint/2010/main" val="82312422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include the colormap in the drawing by including the </a:t>
            </a:r>
            <a:r>
              <a:rPr lang="en-US" sz="3600" dirty="0" err="1">
                <a:solidFill>
                  <a:schemeClr val="bg1"/>
                </a:solidFill>
                <a:latin typeface="Arial Rounded MT Bold" panose="020F0704030504030204" pitchFamily="34" charset="0"/>
              </a:rPr>
              <a:t>plt.colorbar</a:t>
            </a:r>
            <a:r>
              <a:rPr lang="en-US" sz="3600" dirty="0">
                <a:solidFill>
                  <a:schemeClr val="bg1"/>
                </a:solidFill>
                <a:latin typeface="Arial Rounded MT Bold" panose="020F0704030504030204" pitchFamily="34" charset="0"/>
              </a:rPr>
              <a:t>() statement: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Include the actual colormap:</a:t>
            </a:r>
          </a:p>
        </p:txBody>
      </p:sp>
      <p:pic>
        <p:nvPicPr>
          <p:cNvPr id="4" name="Picture 3">
            <a:extLst>
              <a:ext uri="{FF2B5EF4-FFF2-40B4-BE49-F238E27FC236}">
                <a16:creationId xmlns:a16="http://schemas.microsoft.com/office/drawing/2014/main" id="{9E232BA9-885F-4CE6-96BE-14A0633A3D85}"/>
              </a:ext>
            </a:extLst>
          </p:cNvPr>
          <p:cNvPicPr>
            <a:picLocks noChangeAspect="1"/>
          </p:cNvPicPr>
          <p:nvPr/>
        </p:nvPicPr>
        <p:blipFill>
          <a:blip r:embed="rId5"/>
          <a:stretch>
            <a:fillRect/>
          </a:stretch>
        </p:blipFill>
        <p:spPr>
          <a:xfrm>
            <a:off x="1219200" y="5064362"/>
            <a:ext cx="12546090" cy="4727338"/>
          </a:xfrm>
          <a:prstGeom prst="rect">
            <a:avLst/>
          </a:prstGeom>
        </p:spPr>
      </p:pic>
    </p:spTree>
    <p:extLst>
      <p:ext uri="{BB962C8B-B14F-4D97-AF65-F5344CB8AC3E}">
        <p14:creationId xmlns:p14="http://schemas.microsoft.com/office/powerpoint/2010/main" val="63174184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52E5BBDA-EAB1-4619-A38F-25E893AF411B}"/>
              </a:ext>
            </a:extLst>
          </p:cNvPr>
          <p:cNvPicPr>
            <a:picLocks noChangeAspect="1"/>
          </p:cNvPicPr>
          <p:nvPr/>
        </p:nvPicPr>
        <p:blipFill>
          <a:blip r:embed="rId5"/>
          <a:stretch>
            <a:fillRect/>
          </a:stretch>
        </p:blipFill>
        <p:spPr>
          <a:xfrm>
            <a:off x="1219200" y="3009900"/>
            <a:ext cx="8915400" cy="6880619"/>
          </a:xfrm>
          <a:prstGeom prst="rect">
            <a:avLst/>
          </a:prstGeom>
        </p:spPr>
      </p:pic>
    </p:spTree>
    <p:extLst>
      <p:ext uri="{BB962C8B-B14F-4D97-AF65-F5344CB8AC3E}">
        <p14:creationId xmlns:p14="http://schemas.microsoft.com/office/powerpoint/2010/main" val="10051960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4" name="Picture 3">
            <a:extLst>
              <a:ext uri="{FF2B5EF4-FFF2-40B4-BE49-F238E27FC236}">
                <a16:creationId xmlns:a16="http://schemas.microsoft.com/office/drawing/2014/main" id="{48E90FC7-F0F7-4926-AD31-13808AD731D6}"/>
              </a:ext>
            </a:extLst>
          </p:cNvPr>
          <p:cNvPicPr>
            <a:picLocks noChangeAspect="1"/>
          </p:cNvPicPr>
          <p:nvPr/>
        </p:nvPicPr>
        <p:blipFill>
          <a:blip r:embed="rId5"/>
          <a:stretch>
            <a:fillRect/>
          </a:stretch>
        </p:blipFill>
        <p:spPr>
          <a:xfrm>
            <a:off x="1155352" y="3673897"/>
            <a:ext cx="12938365" cy="4996815"/>
          </a:xfrm>
          <a:prstGeom prst="rect">
            <a:avLst/>
          </a:prstGeom>
        </p:spPr>
      </p:pic>
    </p:spTree>
    <p:extLst>
      <p:ext uri="{BB962C8B-B14F-4D97-AF65-F5344CB8AC3E}">
        <p14:creationId xmlns:p14="http://schemas.microsoft.com/office/powerpoint/2010/main" val="180376228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4038600" y="669568"/>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0" name="object 4">
            <a:extLst>
              <a:ext uri="{FF2B5EF4-FFF2-40B4-BE49-F238E27FC236}">
                <a16:creationId xmlns:a16="http://schemas.microsoft.com/office/drawing/2014/main" id="{74187982-A610-4848-A112-7E981CD62803}"/>
              </a:ext>
            </a:extLst>
          </p:cNvPr>
          <p:cNvSpPr txBox="1"/>
          <p:nvPr/>
        </p:nvSpPr>
        <p:spPr>
          <a:xfrm>
            <a:off x="1219200" y="2400300"/>
            <a:ext cx="12560952" cy="296683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1. We have used the Student class to create an object named x.</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What is the correct syntax to execute the </a:t>
            </a:r>
            <a:r>
              <a:rPr lang="en-US" sz="3200" dirty="0" err="1">
                <a:solidFill>
                  <a:schemeClr val="bg1"/>
                </a:solidFill>
                <a:latin typeface="Arial Rounded MT Bold" panose="020F0704030504030204" pitchFamily="34" charset="0"/>
              </a:rPr>
              <a:t>printname</a:t>
            </a:r>
            <a:r>
              <a:rPr lang="en-US" sz="3200" dirty="0">
                <a:solidFill>
                  <a:schemeClr val="bg1"/>
                </a:solidFill>
                <a:latin typeface="Arial Rounded MT Bold" panose="020F0704030504030204" pitchFamily="34" charset="0"/>
              </a:rPr>
              <a:t> method of the object x?</a:t>
            </a:r>
          </a:p>
          <a:p>
            <a:pPr fontAlgn="base"/>
            <a:endParaRPr lang="en-US" sz="3200" dirty="0">
              <a:solidFill>
                <a:schemeClr val="bg1"/>
              </a:solidFill>
              <a:latin typeface="Arial Rounded MT Bold" panose="020F0704030504030204" pitchFamily="34" charset="0"/>
            </a:endParaRPr>
          </a:p>
          <a:p>
            <a:pPr fontAlgn="base"/>
            <a:endParaRPr lang="en-US" sz="3200" dirty="0">
              <a:solidFill>
                <a:schemeClr val="bg1"/>
              </a:solidFill>
              <a:latin typeface="Arial Rounded MT Bold" panose="020F0704030504030204" pitchFamily="34" charset="0"/>
            </a:endParaRPr>
          </a:p>
        </p:txBody>
      </p:sp>
      <p:pic>
        <p:nvPicPr>
          <p:cNvPr id="5" name="Picture 4"/>
          <p:cNvPicPr>
            <a:picLocks noChangeAspect="1"/>
          </p:cNvPicPr>
          <p:nvPr/>
        </p:nvPicPr>
        <p:blipFill>
          <a:blip r:embed="rId4"/>
          <a:stretch>
            <a:fillRect/>
          </a:stretch>
        </p:blipFill>
        <p:spPr>
          <a:xfrm>
            <a:off x="1216574" y="4762500"/>
            <a:ext cx="10315575" cy="4829175"/>
          </a:xfrm>
          <a:prstGeom prst="rect">
            <a:avLst/>
          </a:prstGeom>
        </p:spPr>
      </p:pic>
    </p:spTree>
    <p:extLst>
      <p:ext uri="{BB962C8B-B14F-4D97-AF65-F5344CB8AC3E}">
        <p14:creationId xmlns:p14="http://schemas.microsoft.com/office/powerpoint/2010/main" val="32086706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0-#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5" name="Picture 4">
            <a:extLst>
              <a:ext uri="{FF2B5EF4-FFF2-40B4-BE49-F238E27FC236}">
                <a16:creationId xmlns:a16="http://schemas.microsoft.com/office/drawing/2014/main" id="{E24FE810-7B23-4045-83B3-ACA562305396}"/>
              </a:ext>
            </a:extLst>
          </p:cNvPr>
          <p:cNvPicPr>
            <a:picLocks noChangeAspect="1"/>
          </p:cNvPicPr>
          <p:nvPr/>
        </p:nvPicPr>
        <p:blipFill>
          <a:blip r:embed="rId5"/>
          <a:stretch>
            <a:fillRect/>
          </a:stretch>
        </p:blipFill>
        <p:spPr>
          <a:xfrm>
            <a:off x="1203960" y="3507062"/>
            <a:ext cx="12965522" cy="5646110"/>
          </a:xfrm>
          <a:prstGeom prst="rect">
            <a:avLst/>
          </a:prstGeom>
        </p:spPr>
      </p:pic>
    </p:spTree>
    <p:extLst>
      <p:ext uri="{BB962C8B-B14F-4D97-AF65-F5344CB8AC3E}">
        <p14:creationId xmlns:p14="http://schemas.microsoft.com/office/powerpoint/2010/main" val="270730877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4" name="Picture 3">
            <a:extLst>
              <a:ext uri="{FF2B5EF4-FFF2-40B4-BE49-F238E27FC236}">
                <a16:creationId xmlns:a16="http://schemas.microsoft.com/office/drawing/2014/main" id="{F5C94400-2B1D-4C13-86B3-0C25C705232C}"/>
              </a:ext>
            </a:extLst>
          </p:cNvPr>
          <p:cNvPicPr>
            <a:picLocks noChangeAspect="1"/>
          </p:cNvPicPr>
          <p:nvPr/>
        </p:nvPicPr>
        <p:blipFill>
          <a:blip r:embed="rId5"/>
          <a:stretch>
            <a:fillRect/>
          </a:stretch>
        </p:blipFill>
        <p:spPr>
          <a:xfrm>
            <a:off x="1156343" y="3467100"/>
            <a:ext cx="12663237" cy="6096000"/>
          </a:xfrm>
          <a:prstGeom prst="rect">
            <a:avLst/>
          </a:prstGeom>
        </p:spPr>
      </p:pic>
    </p:spTree>
    <p:extLst>
      <p:ext uri="{BB962C8B-B14F-4D97-AF65-F5344CB8AC3E}">
        <p14:creationId xmlns:p14="http://schemas.microsoft.com/office/powerpoint/2010/main" val="11616301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5" name="Picture 4">
            <a:extLst>
              <a:ext uri="{FF2B5EF4-FFF2-40B4-BE49-F238E27FC236}">
                <a16:creationId xmlns:a16="http://schemas.microsoft.com/office/drawing/2014/main" id="{38BB7006-0063-4C4B-8AED-C2A2D3A3AF01}"/>
              </a:ext>
            </a:extLst>
          </p:cNvPr>
          <p:cNvPicPr>
            <a:picLocks noChangeAspect="1"/>
          </p:cNvPicPr>
          <p:nvPr/>
        </p:nvPicPr>
        <p:blipFill>
          <a:blip r:embed="rId5"/>
          <a:stretch>
            <a:fillRect/>
          </a:stretch>
        </p:blipFill>
        <p:spPr>
          <a:xfrm>
            <a:off x="1219199" y="3590882"/>
            <a:ext cx="12934725" cy="5646110"/>
          </a:xfrm>
          <a:prstGeom prst="rect">
            <a:avLst/>
          </a:prstGeom>
        </p:spPr>
      </p:pic>
    </p:spTree>
    <p:extLst>
      <p:ext uri="{BB962C8B-B14F-4D97-AF65-F5344CB8AC3E}">
        <p14:creationId xmlns:p14="http://schemas.microsoft.com/office/powerpoint/2010/main" val="236605407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4" name="Picture 3">
            <a:extLst>
              <a:ext uri="{FF2B5EF4-FFF2-40B4-BE49-F238E27FC236}">
                <a16:creationId xmlns:a16="http://schemas.microsoft.com/office/drawing/2014/main" id="{C071E7BE-74F5-4C76-B4A0-F0C974ADAA09}"/>
              </a:ext>
            </a:extLst>
          </p:cNvPr>
          <p:cNvPicPr>
            <a:picLocks noChangeAspect="1"/>
          </p:cNvPicPr>
          <p:nvPr/>
        </p:nvPicPr>
        <p:blipFill>
          <a:blip r:embed="rId5"/>
          <a:stretch>
            <a:fillRect/>
          </a:stretch>
        </p:blipFill>
        <p:spPr>
          <a:xfrm>
            <a:off x="1219200" y="3538495"/>
            <a:ext cx="13069391" cy="5719805"/>
          </a:xfrm>
          <a:prstGeom prst="rect">
            <a:avLst/>
          </a:prstGeom>
        </p:spPr>
      </p:pic>
    </p:spTree>
    <p:extLst>
      <p:ext uri="{BB962C8B-B14F-4D97-AF65-F5344CB8AC3E}">
        <p14:creationId xmlns:p14="http://schemas.microsoft.com/office/powerpoint/2010/main" val="155865437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5" name="Picture 4">
            <a:extLst>
              <a:ext uri="{FF2B5EF4-FFF2-40B4-BE49-F238E27FC236}">
                <a16:creationId xmlns:a16="http://schemas.microsoft.com/office/drawing/2014/main" id="{8D22F8E4-75D8-4F72-8F7A-4E10C3370F72}"/>
              </a:ext>
            </a:extLst>
          </p:cNvPr>
          <p:cNvPicPr>
            <a:picLocks noChangeAspect="1"/>
          </p:cNvPicPr>
          <p:nvPr/>
        </p:nvPicPr>
        <p:blipFill>
          <a:blip r:embed="rId5"/>
          <a:stretch>
            <a:fillRect/>
          </a:stretch>
        </p:blipFill>
        <p:spPr>
          <a:xfrm>
            <a:off x="1066800" y="3648032"/>
            <a:ext cx="13039825" cy="5646110"/>
          </a:xfrm>
          <a:prstGeom prst="rect">
            <a:avLst/>
          </a:prstGeom>
        </p:spPr>
      </p:pic>
    </p:spTree>
    <p:extLst>
      <p:ext uri="{BB962C8B-B14F-4D97-AF65-F5344CB8AC3E}">
        <p14:creationId xmlns:p14="http://schemas.microsoft.com/office/powerpoint/2010/main" val="24315146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4" name="Picture 3">
            <a:extLst>
              <a:ext uri="{FF2B5EF4-FFF2-40B4-BE49-F238E27FC236}">
                <a16:creationId xmlns:a16="http://schemas.microsoft.com/office/drawing/2014/main" id="{FF84EAF4-32D0-4EF1-9EC6-FF3C16CA461B}"/>
              </a:ext>
            </a:extLst>
          </p:cNvPr>
          <p:cNvPicPr>
            <a:picLocks noChangeAspect="1"/>
          </p:cNvPicPr>
          <p:nvPr/>
        </p:nvPicPr>
        <p:blipFill>
          <a:blip r:embed="rId5"/>
          <a:stretch>
            <a:fillRect/>
          </a:stretch>
        </p:blipFill>
        <p:spPr>
          <a:xfrm>
            <a:off x="1066800" y="3467100"/>
            <a:ext cx="13353701" cy="5791200"/>
          </a:xfrm>
          <a:prstGeom prst="rect">
            <a:avLst/>
          </a:prstGeom>
        </p:spPr>
      </p:pic>
    </p:spTree>
    <p:extLst>
      <p:ext uri="{BB962C8B-B14F-4D97-AF65-F5344CB8AC3E}">
        <p14:creationId xmlns:p14="http://schemas.microsoft.com/office/powerpoint/2010/main" val="186906535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5" name="Picture 4">
            <a:extLst>
              <a:ext uri="{FF2B5EF4-FFF2-40B4-BE49-F238E27FC236}">
                <a16:creationId xmlns:a16="http://schemas.microsoft.com/office/drawing/2014/main" id="{7B599238-2BBA-4DB8-976C-944084DD1BC7}"/>
              </a:ext>
            </a:extLst>
          </p:cNvPr>
          <p:cNvPicPr>
            <a:picLocks noChangeAspect="1"/>
          </p:cNvPicPr>
          <p:nvPr/>
        </p:nvPicPr>
        <p:blipFill>
          <a:blip r:embed="rId5"/>
          <a:stretch>
            <a:fillRect/>
          </a:stretch>
        </p:blipFill>
        <p:spPr>
          <a:xfrm>
            <a:off x="990600" y="3467100"/>
            <a:ext cx="13282310" cy="6425908"/>
          </a:xfrm>
          <a:prstGeom prst="rect">
            <a:avLst/>
          </a:prstGeom>
        </p:spPr>
      </p:pic>
    </p:spTree>
    <p:extLst>
      <p:ext uri="{BB962C8B-B14F-4D97-AF65-F5344CB8AC3E}">
        <p14:creationId xmlns:p14="http://schemas.microsoft.com/office/powerpoint/2010/main" val="96438264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Available </a:t>
            </a:r>
            <a:r>
              <a:rPr lang="en-US" sz="3600" dirty="0" err="1">
                <a:solidFill>
                  <a:schemeClr val="bg1"/>
                </a:solidFill>
                <a:latin typeface="Arial Rounded MT Bold" panose="020F0704030504030204" pitchFamily="34" charset="0"/>
              </a:rPr>
              <a:t>ColorMaps</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You can choose any of the built-in colormaps:</a:t>
            </a:r>
          </a:p>
        </p:txBody>
      </p:sp>
      <p:pic>
        <p:nvPicPr>
          <p:cNvPr id="4" name="Picture 3">
            <a:extLst>
              <a:ext uri="{FF2B5EF4-FFF2-40B4-BE49-F238E27FC236}">
                <a16:creationId xmlns:a16="http://schemas.microsoft.com/office/drawing/2014/main" id="{D1256D3A-7239-4FC6-B626-F02AE9D1A6C8}"/>
              </a:ext>
            </a:extLst>
          </p:cNvPr>
          <p:cNvPicPr>
            <a:picLocks noChangeAspect="1"/>
          </p:cNvPicPr>
          <p:nvPr/>
        </p:nvPicPr>
        <p:blipFill>
          <a:blip r:embed="rId5"/>
          <a:stretch>
            <a:fillRect/>
          </a:stretch>
        </p:blipFill>
        <p:spPr>
          <a:xfrm>
            <a:off x="914400" y="3467100"/>
            <a:ext cx="13095032" cy="6324600"/>
          </a:xfrm>
          <a:prstGeom prst="rect">
            <a:avLst/>
          </a:prstGeom>
        </p:spPr>
      </p:pic>
    </p:spTree>
    <p:extLst>
      <p:ext uri="{BB962C8B-B14F-4D97-AF65-F5344CB8AC3E}">
        <p14:creationId xmlns:p14="http://schemas.microsoft.com/office/powerpoint/2010/main" val="140808458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Size</a:t>
            </a:r>
          </a:p>
          <a:p>
            <a:r>
              <a:rPr lang="en-US" sz="3600" dirty="0">
                <a:solidFill>
                  <a:schemeClr val="bg1"/>
                </a:solidFill>
                <a:latin typeface="Arial Rounded MT Bold" panose="020F0704030504030204" pitchFamily="34" charset="0"/>
              </a:rPr>
              <a:t>You can change the size of the dots with the s argument.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Just like colors, make sure the array for sizes has the same length as the arrays for the x- and y-axis: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your own size for the markers:</a:t>
            </a:r>
          </a:p>
        </p:txBody>
      </p:sp>
      <p:pic>
        <p:nvPicPr>
          <p:cNvPr id="5" name="Picture 4">
            <a:extLst>
              <a:ext uri="{FF2B5EF4-FFF2-40B4-BE49-F238E27FC236}">
                <a16:creationId xmlns:a16="http://schemas.microsoft.com/office/drawing/2014/main" id="{FB03ED14-F5E0-4589-8A77-451FAD76F8B5}"/>
              </a:ext>
            </a:extLst>
          </p:cNvPr>
          <p:cNvPicPr>
            <a:picLocks noChangeAspect="1"/>
          </p:cNvPicPr>
          <p:nvPr/>
        </p:nvPicPr>
        <p:blipFill rotWithShape="1">
          <a:blip r:embed="rId5"/>
          <a:srcRect l="916" t="2264"/>
          <a:stretch/>
        </p:blipFill>
        <p:spPr>
          <a:xfrm>
            <a:off x="1203960" y="6794609"/>
            <a:ext cx="8610600" cy="3268997"/>
          </a:xfrm>
          <a:prstGeom prst="rect">
            <a:avLst/>
          </a:prstGeom>
        </p:spPr>
      </p:pic>
    </p:spTree>
    <p:extLst>
      <p:ext uri="{BB962C8B-B14F-4D97-AF65-F5344CB8AC3E}">
        <p14:creationId xmlns:p14="http://schemas.microsoft.com/office/powerpoint/2010/main" val="19272669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8E39B19D-5A2E-4C88-B2D8-632D3D3E97D4}"/>
              </a:ext>
            </a:extLst>
          </p:cNvPr>
          <p:cNvPicPr>
            <a:picLocks noChangeAspect="1"/>
          </p:cNvPicPr>
          <p:nvPr/>
        </p:nvPicPr>
        <p:blipFill>
          <a:blip r:embed="rId5"/>
          <a:stretch>
            <a:fillRect/>
          </a:stretch>
        </p:blipFill>
        <p:spPr>
          <a:xfrm>
            <a:off x="1219200" y="2997873"/>
            <a:ext cx="9296400" cy="6872275"/>
          </a:xfrm>
          <a:prstGeom prst="rect">
            <a:avLst/>
          </a:prstGeom>
        </p:spPr>
      </p:pic>
    </p:spTree>
    <p:extLst>
      <p:ext uri="{BB962C8B-B14F-4D97-AF65-F5344CB8AC3E}">
        <p14:creationId xmlns:p14="http://schemas.microsoft.com/office/powerpoint/2010/main" val="397920545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7030A0"/>
          </a:solidFill>
        </p:spPr>
        <p:txBody>
          <a:bodyPr wrap="square" lIns="0" tIns="0" rIns="0" bIns="0" rtlCol="0"/>
          <a:lstStyle/>
          <a:p>
            <a:endParaRPr lang="en-IN" dirty="0"/>
          </a:p>
        </p:txBody>
      </p:sp>
      <p:sp>
        <p:nvSpPr>
          <p:cNvPr id="3" name="object 3"/>
          <p:cNvSpPr txBox="1">
            <a:spLocks noGrp="1"/>
          </p:cNvSpPr>
          <p:nvPr>
            <p:ph type="title"/>
          </p:nvPr>
        </p:nvSpPr>
        <p:spPr>
          <a:xfrm>
            <a:off x="4038600" y="669568"/>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0" name="object 4">
            <a:extLst>
              <a:ext uri="{FF2B5EF4-FFF2-40B4-BE49-F238E27FC236}">
                <a16:creationId xmlns:a16="http://schemas.microsoft.com/office/drawing/2014/main" id="{74187982-A610-4848-A112-7E981CD62803}"/>
              </a:ext>
            </a:extLst>
          </p:cNvPr>
          <p:cNvSpPr txBox="1"/>
          <p:nvPr/>
        </p:nvSpPr>
        <p:spPr>
          <a:xfrm>
            <a:off x="1219200" y="2400300"/>
            <a:ext cx="12560952" cy="296683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2. What is the correct syntax to create a class named Student that will inherit properties and methods from a class named Person?</a:t>
            </a:r>
          </a:p>
          <a:p>
            <a:pPr fontAlgn="base"/>
            <a:endParaRPr lang="en-US" sz="3200" dirty="0">
              <a:solidFill>
                <a:schemeClr val="bg1"/>
              </a:solidFill>
              <a:latin typeface="Arial Rounded MT Bold" panose="020F0704030504030204" pitchFamily="34" charset="0"/>
            </a:endParaRPr>
          </a:p>
          <a:p>
            <a:pPr fontAlgn="base"/>
            <a:endParaRPr lang="en-US" sz="3200" dirty="0">
              <a:solidFill>
                <a:schemeClr val="bg1"/>
              </a:solidFill>
              <a:latin typeface="Arial Rounded MT Bold" panose="020F0704030504030204" pitchFamily="34" charset="0"/>
            </a:endParaRPr>
          </a:p>
          <a:p>
            <a:pPr fontAlgn="base"/>
            <a:endParaRPr lang="en-US" sz="3200" dirty="0">
              <a:solidFill>
                <a:schemeClr val="bg1"/>
              </a:solidFill>
              <a:latin typeface="Arial Rounded MT Bold" panose="020F0704030504030204" pitchFamily="34" charset="0"/>
            </a:endParaRPr>
          </a:p>
        </p:txBody>
      </p:sp>
      <p:pic>
        <p:nvPicPr>
          <p:cNvPr id="4" name="Picture 3"/>
          <p:cNvPicPr>
            <a:picLocks noChangeAspect="1"/>
          </p:cNvPicPr>
          <p:nvPr/>
        </p:nvPicPr>
        <p:blipFill>
          <a:blip r:embed="rId4"/>
          <a:stretch>
            <a:fillRect/>
          </a:stretch>
        </p:blipFill>
        <p:spPr>
          <a:xfrm>
            <a:off x="1216574" y="4651950"/>
            <a:ext cx="13169575" cy="4377749"/>
          </a:xfrm>
          <a:prstGeom prst="rect">
            <a:avLst/>
          </a:prstGeom>
        </p:spPr>
      </p:pic>
    </p:spTree>
    <p:extLst>
      <p:ext uri="{BB962C8B-B14F-4D97-AF65-F5344CB8AC3E}">
        <p14:creationId xmlns:p14="http://schemas.microsoft.com/office/powerpoint/2010/main" val="8704949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000" fill="hold"/>
                                        <p:tgtEl>
                                          <p:spTgt spid="10"/>
                                        </p:tgtEl>
                                        <p:attrNameLst>
                                          <p:attrName>ppt_x</p:attrName>
                                        </p:attrNameLst>
                                      </p:cBhvr>
                                      <p:tavLst>
                                        <p:tav tm="0">
                                          <p:val>
                                            <p:strVal val="0-#ppt_w/2"/>
                                          </p:val>
                                        </p:tav>
                                        <p:tav tm="100000">
                                          <p:val>
                                            <p:strVal val="#ppt_x"/>
                                          </p:val>
                                        </p:tav>
                                      </p:tavLst>
                                    </p:anim>
                                    <p:anim calcmode="lin" valueType="num">
                                      <p:cBhvr additive="base">
                                        <p:cTn id="14"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095500"/>
            <a:ext cx="12904997" cy="475194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Alpha</a:t>
            </a:r>
          </a:p>
          <a:p>
            <a:r>
              <a:rPr lang="en-US" sz="3600" dirty="0">
                <a:solidFill>
                  <a:schemeClr val="bg1"/>
                </a:solidFill>
                <a:latin typeface="Arial Rounded MT Bold" panose="020F0704030504030204" pitchFamily="34" charset="0"/>
              </a:rPr>
              <a:t>You can adjust the transparency of the dots with the alpha argument.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Just like colors, make sure the array for sizes has the same length as the arrays for the x- and y-axis:</a:t>
            </a:r>
          </a:p>
          <a:p>
            <a:endParaRPr lang="en-US" sz="20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Set your own size for the markers:</a:t>
            </a:r>
          </a:p>
        </p:txBody>
      </p:sp>
      <p:pic>
        <p:nvPicPr>
          <p:cNvPr id="5" name="Picture 4">
            <a:extLst>
              <a:ext uri="{FF2B5EF4-FFF2-40B4-BE49-F238E27FC236}">
                <a16:creationId xmlns:a16="http://schemas.microsoft.com/office/drawing/2014/main" id="{B27D698E-6C91-4753-BCE2-D7AA36FA1C93}"/>
              </a:ext>
            </a:extLst>
          </p:cNvPr>
          <p:cNvPicPr>
            <a:picLocks noChangeAspect="1"/>
          </p:cNvPicPr>
          <p:nvPr/>
        </p:nvPicPr>
        <p:blipFill>
          <a:blip r:embed="rId5"/>
          <a:stretch>
            <a:fillRect/>
          </a:stretch>
        </p:blipFill>
        <p:spPr>
          <a:xfrm>
            <a:off x="1219200" y="6796325"/>
            <a:ext cx="8915400" cy="3300176"/>
          </a:xfrm>
          <a:prstGeom prst="rect">
            <a:avLst/>
          </a:prstGeom>
        </p:spPr>
      </p:pic>
    </p:spTree>
    <p:extLst>
      <p:ext uri="{BB962C8B-B14F-4D97-AF65-F5344CB8AC3E}">
        <p14:creationId xmlns:p14="http://schemas.microsoft.com/office/powerpoint/2010/main" val="425020686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D27573F0-2BA8-41F0-9095-7E5DC936EFC3}"/>
              </a:ext>
            </a:extLst>
          </p:cNvPr>
          <p:cNvPicPr>
            <a:picLocks noChangeAspect="1"/>
          </p:cNvPicPr>
          <p:nvPr/>
        </p:nvPicPr>
        <p:blipFill>
          <a:blip r:embed="rId5"/>
          <a:stretch>
            <a:fillRect/>
          </a:stretch>
        </p:blipFill>
        <p:spPr>
          <a:xfrm>
            <a:off x="1219200" y="2781300"/>
            <a:ext cx="9525000" cy="6946341"/>
          </a:xfrm>
          <a:prstGeom prst="rect">
            <a:avLst/>
          </a:prstGeom>
        </p:spPr>
      </p:pic>
    </p:spTree>
    <p:extLst>
      <p:ext uri="{BB962C8B-B14F-4D97-AF65-F5344CB8AC3E}">
        <p14:creationId xmlns:p14="http://schemas.microsoft.com/office/powerpoint/2010/main" val="13676922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Combine Color Size and Alpha</a:t>
            </a:r>
          </a:p>
          <a:p>
            <a:r>
              <a:rPr lang="en-US" sz="3600" dirty="0">
                <a:solidFill>
                  <a:schemeClr val="bg1"/>
                </a:solidFill>
                <a:latin typeface="Arial Rounded MT Bold" panose="020F0704030504030204" pitchFamily="34" charset="0"/>
              </a:rPr>
              <a:t>You can combine a colormap with different sizes on the dots. This is best visualized if the dots are transparent: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random arrays with 100 values for x-points, y-points, colors and sizes:</a:t>
            </a:r>
          </a:p>
        </p:txBody>
      </p:sp>
      <p:pic>
        <p:nvPicPr>
          <p:cNvPr id="5" name="Picture 4">
            <a:extLst>
              <a:ext uri="{FF2B5EF4-FFF2-40B4-BE49-F238E27FC236}">
                <a16:creationId xmlns:a16="http://schemas.microsoft.com/office/drawing/2014/main" id="{1D2C649A-933F-40D1-91B5-A070BAD30466}"/>
              </a:ext>
            </a:extLst>
          </p:cNvPr>
          <p:cNvPicPr>
            <a:picLocks noChangeAspect="1"/>
          </p:cNvPicPr>
          <p:nvPr/>
        </p:nvPicPr>
        <p:blipFill>
          <a:blip r:embed="rId5"/>
          <a:stretch>
            <a:fillRect/>
          </a:stretch>
        </p:blipFill>
        <p:spPr>
          <a:xfrm>
            <a:off x="1219200" y="5859662"/>
            <a:ext cx="9677400" cy="4231414"/>
          </a:xfrm>
          <a:prstGeom prst="rect">
            <a:avLst/>
          </a:prstGeom>
        </p:spPr>
      </p:pic>
    </p:spTree>
    <p:extLst>
      <p:ext uri="{BB962C8B-B14F-4D97-AF65-F5344CB8AC3E}">
        <p14:creationId xmlns:p14="http://schemas.microsoft.com/office/powerpoint/2010/main" val="115285891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B0F0"/>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Scatter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357C3F64-3529-481D-9CFE-F8BE42E36A76}"/>
              </a:ext>
            </a:extLst>
          </p:cNvPr>
          <p:cNvPicPr>
            <a:picLocks noChangeAspect="1"/>
          </p:cNvPicPr>
          <p:nvPr/>
        </p:nvPicPr>
        <p:blipFill>
          <a:blip r:embed="rId5"/>
          <a:stretch>
            <a:fillRect/>
          </a:stretch>
        </p:blipFill>
        <p:spPr>
          <a:xfrm>
            <a:off x="1219200" y="2781300"/>
            <a:ext cx="9144000" cy="7118902"/>
          </a:xfrm>
          <a:prstGeom prst="rect">
            <a:avLst/>
          </a:prstGeom>
        </p:spPr>
      </p:pic>
    </p:spTree>
    <p:extLst>
      <p:ext uri="{BB962C8B-B14F-4D97-AF65-F5344CB8AC3E}">
        <p14:creationId xmlns:p14="http://schemas.microsoft.com/office/powerpoint/2010/main" val="192216380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Creating Bars</a:t>
            </a:r>
          </a:p>
          <a:p>
            <a:r>
              <a:rPr lang="en-US" sz="3600" dirty="0">
                <a:solidFill>
                  <a:schemeClr val="bg1"/>
                </a:solidFill>
                <a:latin typeface="Arial Rounded MT Bold" panose="020F0704030504030204" pitchFamily="34" charset="0"/>
              </a:rPr>
              <a:t>With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you can use the bar() function to draw bar graphs: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bars:</a:t>
            </a:r>
          </a:p>
        </p:txBody>
      </p:sp>
      <p:pic>
        <p:nvPicPr>
          <p:cNvPr id="5" name="Picture 4">
            <a:extLst>
              <a:ext uri="{FF2B5EF4-FFF2-40B4-BE49-F238E27FC236}">
                <a16:creationId xmlns:a16="http://schemas.microsoft.com/office/drawing/2014/main" id="{D4752D0B-C216-40A5-ABFB-1F1F2EA45771}"/>
              </a:ext>
            </a:extLst>
          </p:cNvPr>
          <p:cNvPicPr>
            <a:picLocks noChangeAspect="1"/>
          </p:cNvPicPr>
          <p:nvPr/>
        </p:nvPicPr>
        <p:blipFill>
          <a:blip r:embed="rId5"/>
          <a:stretch>
            <a:fillRect/>
          </a:stretch>
        </p:blipFill>
        <p:spPr>
          <a:xfrm>
            <a:off x="1219200" y="5441068"/>
            <a:ext cx="10820400" cy="3760089"/>
          </a:xfrm>
          <a:prstGeom prst="rect">
            <a:avLst/>
          </a:prstGeom>
        </p:spPr>
      </p:pic>
    </p:spTree>
    <p:extLst>
      <p:ext uri="{BB962C8B-B14F-4D97-AF65-F5344CB8AC3E}">
        <p14:creationId xmlns:p14="http://schemas.microsoft.com/office/powerpoint/2010/main" val="27315922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F91CB3D1-98AE-42DA-8567-A7BE32F7FCDD}"/>
              </a:ext>
            </a:extLst>
          </p:cNvPr>
          <p:cNvPicPr>
            <a:picLocks noChangeAspect="1"/>
          </p:cNvPicPr>
          <p:nvPr/>
        </p:nvPicPr>
        <p:blipFill>
          <a:blip r:embed="rId5"/>
          <a:stretch>
            <a:fillRect/>
          </a:stretch>
        </p:blipFill>
        <p:spPr>
          <a:xfrm>
            <a:off x="1234440" y="2564332"/>
            <a:ext cx="9281160" cy="7256180"/>
          </a:xfrm>
          <a:prstGeom prst="rect">
            <a:avLst/>
          </a:prstGeom>
        </p:spPr>
      </p:pic>
    </p:spTree>
    <p:extLst>
      <p:ext uri="{BB962C8B-B14F-4D97-AF65-F5344CB8AC3E}">
        <p14:creationId xmlns:p14="http://schemas.microsoft.com/office/powerpoint/2010/main" val="214797225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bar() function takes arguments that describes the layout of the bars.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categories and their values represented by the first and second argument as arrays.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5" name="Picture 4">
            <a:extLst>
              <a:ext uri="{FF2B5EF4-FFF2-40B4-BE49-F238E27FC236}">
                <a16:creationId xmlns:a16="http://schemas.microsoft.com/office/drawing/2014/main" id="{E7A6E146-856B-46D4-8B45-A6217AE496EC}"/>
              </a:ext>
            </a:extLst>
          </p:cNvPr>
          <p:cNvPicPr>
            <a:picLocks noChangeAspect="1"/>
          </p:cNvPicPr>
          <p:nvPr/>
        </p:nvPicPr>
        <p:blipFill>
          <a:blip r:embed="rId5"/>
          <a:stretch>
            <a:fillRect/>
          </a:stretch>
        </p:blipFill>
        <p:spPr>
          <a:xfrm>
            <a:off x="1285873" y="6308727"/>
            <a:ext cx="11796735" cy="1958973"/>
          </a:xfrm>
          <a:prstGeom prst="rect">
            <a:avLst/>
          </a:prstGeom>
        </p:spPr>
      </p:pic>
    </p:spTree>
    <p:extLst>
      <p:ext uri="{BB962C8B-B14F-4D97-AF65-F5344CB8AC3E}">
        <p14:creationId xmlns:p14="http://schemas.microsoft.com/office/powerpoint/2010/main" val="5859449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Horizontal Bars</a:t>
            </a:r>
          </a:p>
          <a:p>
            <a:r>
              <a:rPr lang="en-US" sz="3600" dirty="0">
                <a:solidFill>
                  <a:schemeClr val="bg1"/>
                </a:solidFill>
                <a:latin typeface="Arial Rounded MT Bold" panose="020F0704030504030204" pitchFamily="34" charset="0"/>
              </a:rPr>
              <a:t>If you want the bars to be displayed horizontally instead of vertically, use the </a:t>
            </a:r>
            <a:r>
              <a:rPr lang="en-US" sz="3600" dirty="0" err="1">
                <a:solidFill>
                  <a:schemeClr val="bg1"/>
                </a:solidFill>
                <a:latin typeface="Arial Rounded MT Bold" panose="020F0704030504030204" pitchFamily="34" charset="0"/>
              </a:rPr>
              <a:t>barh</a:t>
            </a:r>
            <a:r>
              <a:rPr lang="en-US" sz="3600" dirty="0">
                <a:solidFill>
                  <a:schemeClr val="bg1"/>
                </a:solidFill>
                <a:latin typeface="Arial Rounded MT Bold" panose="020F0704030504030204" pitchFamily="34" charset="0"/>
              </a:rPr>
              <a:t>()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horizontal bars:</a:t>
            </a:r>
          </a:p>
        </p:txBody>
      </p:sp>
      <p:pic>
        <p:nvPicPr>
          <p:cNvPr id="4" name="Picture 3">
            <a:extLst>
              <a:ext uri="{FF2B5EF4-FFF2-40B4-BE49-F238E27FC236}">
                <a16:creationId xmlns:a16="http://schemas.microsoft.com/office/drawing/2014/main" id="{40AEC756-745F-4B48-BC0D-9DDA54A95A11}"/>
              </a:ext>
            </a:extLst>
          </p:cNvPr>
          <p:cNvPicPr>
            <a:picLocks noChangeAspect="1"/>
          </p:cNvPicPr>
          <p:nvPr/>
        </p:nvPicPr>
        <p:blipFill>
          <a:blip r:embed="rId5"/>
          <a:stretch>
            <a:fillRect/>
          </a:stretch>
        </p:blipFill>
        <p:spPr>
          <a:xfrm>
            <a:off x="1295400" y="5481484"/>
            <a:ext cx="10561320" cy="3679257"/>
          </a:xfrm>
          <a:prstGeom prst="rect">
            <a:avLst/>
          </a:prstGeom>
        </p:spPr>
      </p:pic>
    </p:spTree>
    <p:extLst>
      <p:ext uri="{BB962C8B-B14F-4D97-AF65-F5344CB8AC3E}">
        <p14:creationId xmlns:p14="http://schemas.microsoft.com/office/powerpoint/2010/main" val="226274484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AC670C87-3FBB-4A2E-BEC5-8BC3ADE948B3}"/>
              </a:ext>
            </a:extLst>
          </p:cNvPr>
          <p:cNvPicPr>
            <a:picLocks noChangeAspect="1"/>
          </p:cNvPicPr>
          <p:nvPr/>
        </p:nvPicPr>
        <p:blipFill>
          <a:blip r:embed="rId5"/>
          <a:stretch>
            <a:fillRect/>
          </a:stretch>
        </p:blipFill>
        <p:spPr>
          <a:xfrm>
            <a:off x="1219200" y="2597670"/>
            <a:ext cx="9144000" cy="7025699"/>
          </a:xfrm>
          <a:prstGeom prst="rect">
            <a:avLst/>
          </a:prstGeom>
        </p:spPr>
      </p:pic>
    </p:spTree>
    <p:extLst>
      <p:ext uri="{BB962C8B-B14F-4D97-AF65-F5344CB8AC3E}">
        <p14:creationId xmlns:p14="http://schemas.microsoft.com/office/powerpoint/2010/main" val="235061743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Bar Color</a:t>
            </a:r>
          </a:p>
          <a:p>
            <a:r>
              <a:rPr lang="en-US" sz="3600" dirty="0">
                <a:solidFill>
                  <a:schemeClr val="bg1"/>
                </a:solidFill>
                <a:latin typeface="Arial Rounded MT Bold" panose="020F0704030504030204" pitchFamily="34" charset="0"/>
              </a:rPr>
              <a:t>The bar() and </a:t>
            </a:r>
            <a:r>
              <a:rPr lang="en-US" sz="3600" dirty="0" err="1">
                <a:solidFill>
                  <a:schemeClr val="bg1"/>
                </a:solidFill>
                <a:latin typeface="Arial Rounded MT Bold" panose="020F0704030504030204" pitchFamily="34" charset="0"/>
              </a:rPr>
              <a:t>barh</a:t>
            </a:r>
            <a:r>
              <a:rPr lang="en-US" sz="3600" dirty="0">
                <a:solidFill>
                  <a:schemeClr val="bg1"/>
                </a:solidFill>
                <a:latin typeface="Arial Rounded MT Bold" panose="020F0704030504030204" pitchFamily="34" charset="0"/>
              </a:rPr>
              <a:t>() takes the keyword argument color to set the color of the bars: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red bars:</a:t>
            </a:r>
          </a:p>
        </p:txBody>
      </p:sp>
      <p:pic>
        <p:nvPicPr>
          <p:cNvPr id="4" name="Picture 3">
            <a:extLst>
              <a:ext uri="{FF2B5EF4-FFF2-40B4-BE49-F238E27FC236}">
                <a16:creationId xmlns:a16="http://schemas.microsoft.com/office/drawing/2014/main" id="{D5B490B2-9A93-4652-B4CF-9F55758C5028}"/>
              </a:ext>
            </a:extLst>
          </p:cNvPr>
          <p:cNvPicPr>
            <a:picLocks noChangeAspect="1"/>
          </p:cNvPicPr>
          <p:nvPr/>
        </p:nvPicPr>
        <p:blipFill>
          <a:blip r:embed="rId5"/>
          <a:stretch>
            <a:fillRect/>
          </a:stretch>
        </p:blipFill>
        <p:spPr>
          <a:xfrm>
            <a:off x="1234440" y="5557360"/>
            <a:ext cx="10881360" cy="3405804"/>
          </a:xfrm>
          <a:prstGeom prst="rect">
            <a:avLst/>
          </a:prstGeom>
        </p:spPr>
      </p:pic>
    </p:spTree>
    <p:extLst>
      <p:ext uri="{BB962C8B-B14F-4D97-AF65-F5344CB8AC3E}">
        <p14:creationId xmlns:p14="http://schemas.microsoft.com/office/powerpoint/2010/main" val="40066620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5429050"/>
          </a:xfrm>
          <a:prstGeom prst="rect">
            <a:avLst/>
          </a:prstGeom>
        </p:spPr>
        <p:txBody>
          <a:bodyPr vert="horz" wrap="square" lIns="0" tIns="12065" rIns="0" bIns="0" rtlCol="0">
            <a:spAutoFit/>
          </a:bodyPr>
          <a:lstStyle/>
          <a:p>
            <a:pPr fontAlgn="base"/>
            <a:r>
              <a:rPr lang="en-US" sz="3200" dirty="0">
                <a:solidFill>
                  <a:srgbClr val="FFC000"/>
                </a:solidFill>
                <a:latin typeface="Arial Rounded MT Bold" panose="020F0704030504030204" pitchFamily="34" charset="0"/>
              </a:rPr>
              <a:t>Python Iterators</a:t>
            </a:r>
          </a:p>
          <a:p>
            <a:pPr fontAlgn="base"/>
            <a:endParaRPr lang="en-US" sz="3200" dirty="0">
              <a:solidFill>
                <a:srgbClr val="FFC000"/>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An iterator is an object that contains a countable number of values.</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An iterator is an object that can be iterated upon, meaning that you can traverse through all the values.</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Technically, in Python, an iterator is an object which implements the iterator protocol, which consist of the methods __</a:t>
            </a:r>
            <a:r>
              <a:rPr lang="en-US" sz="3200" dirty="0" err="1">
                <a:solidFill>
                  <a:schemeClr val="bg1"/>
                </a:solidFill>
                <a:latin typeface="Arial Rounded MT Bold" panose="020F0704030504030204" pitchFamily="34" charset="0"/>
              </a:rPr>
              <a:t>iter</a:t>
            </a:r>
            <a:r>
              <a:rPr lang="en-US" sz="3200" dirty="0">
                <a:solidFill>
                  <a:schemeClr val="bg1"/>
                </a:solidFill>
                <a:latin typeface="Arial Rounded MT Bold" panose="020F0704030504030204" pitchFamily="34" charset="0"/>
              </a:rPr>
              <a:t>__() and __next__().</a:t>
            </a:r>
          </a:p>
        </p:txBody>
      </p:sp>
    </p:spTree>
    <p:extLst>
      <p:ext uri="{BB962C8B-B14F-4D97-AF65-F5344CB8AC3E}">
        <p14:creationId xmlns:p14="http://schemas.microsoft.com/office/powerpoint/2010/main" val="23806398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FE866B51-1185-4457-BBA4-BB4CE34E03BA}"/>
              </a:ext>
            </a:extLst>
          </p:cNvPr>
          <p:cNvPicPr>
            <a:picLocks noChangeAspect="1"/>
          </p:cNvPicPr>
          <p:nvPr/>
        </p:nvPicPr>
        <p:blipFill>
          <a:blip r:embed="rId5"/>
          <a:stretch>
            <a:fillRect/>
          </a:stretch>
        </p:blipFill>
        <p:spPr>
          <a:xfrm>
            <a:off x="1188720" y="2759882"/>
            <a:ext cx="8564880" cy="6661573"/>
          </a:xfrm>
          <a:prstGeom prst="rect">
            <a:avLst/>
          </a:prstGeom>
        </p:spPr>
      </p:pic>
    </p:spTree>
    <p:extLst>
      <p:ext uri="{BB962C8B-B14F-4D97-AF65-F5344CB8AC3E}">
        <p14:creationId xmlns:p14="http://schemas.microsoft.com/office/powerpoint/2010/main" val="107900658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Color Names</a:t>
            </a:r>
          </a:p>
          <a:p>
            <a:r>
              <a:rPr lang="en-US" sz="3600" dirty="0">
                <a:solidFill>
                  <a:schemeClr val="bg1"/>
                </a:solidFill>
                <a:latin typeface="Arial Rounded MT Bold" panose="020F0704030504030204" pitchFamily="34" charset="0"/>
              </a:rPr>
              <a:t>You can use any of the 140 supported color names.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"hot pink" bars:</a:t>
            </a:r>
          </a:p>
        </p:txBody>
      </p:sp>
      <p:pic>
        <p:nvPicPr>
          <p:cNvPr id="4" name="Picture 3">
            <a:extLst>
              <a:ext uri="{FF2B5EF4-FFF2-40B4-BE49-F238E27FC236}">
                <a16:creationId xmlns:a16="http://schemas.microsoft.com/office/drawing/2014/main" id="{0FF158DD-5348-45DF-943B-ABC1C6BC65AE}"/>
              </a:ext>
            </a:extLst>
          </p:cNvPr>
          <p:cNvPicPr>
            <a:picLocks noChangeAspect="1"/>
          </p:cNvPicPr>
          <p:nvPr/>
        </p:nvPicPr>
        <p:blipFill>
          <a:blip r:embed="rId5"/>
          <a:stretch>
            <a:fillRect/>
          </a:stretch>
        </p:blipFill>
        <p:spPr>
          <a:xfrm>
            <a:off x="1219200" y="4926649"/>
            <a:ext cx="11691489" cy="4103051"/>
          </a:xfrm>
          <a:prstGeom prst="rect">
            <a:avLst/>
          </a:prstGeom>
        </p:spPr>
      </p:pic>
    </p:spTree>
    <p:extLst>
      <p:ext uri="{BB962C8B-B14F-4D97-AF65-F5344CB8AC3E}">
        <p14:creationId xmlns:p14="http://schemas.microsoft.com/office/powerpoint/2010/main" val="143463548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41527C77-70F3-4F9D-8095-BCAF0A6B4B15}"/>
              </a:ext>
            </a:extLst>
          </p:cNvPr>
          <p:cNvPicPr>
            <a:picLocks noChangeAspect="1"/>
          </p:cNvPicPr>
          <p:nvPr/>
        </p:nvPicPr>
        <p:blipFill>
          <a:blip r:embed="rId5"/>
          <a:stretch>
            <a:fillRect/>
          </a:stretch>
        </p:blipFill>
        <p:spPr>
          <a:xfrm>
            <a:off x="1249680" y="2713875"/>
            <a:ext cx="9037320" cy="6869306"/>
          </a:xfrm>
          <a:prstGeom prst="rect">
            <a:avLst/>
          </a:prstGeom>
        </p:spPr>
      </p:pic>
    </p:spTree>
    <p:extLst>
      <p:ext uri="{BB962C8B-B14F-4D97-AF65-F5344CB8AC3E}">
        <p14:creationId xmlns:p14="http://schemas.microsoft.com/office/powerpoint/2010/main" val="216551377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Color Hex</a:t>
            </a:r>
          </a:p>
          <a:p>
            <a:r>
              <a:rPr lang="en-US" sz="3600" dirty="0">
                <a:solidFill>
                  <a:schemeClr val="bg1"/>
                </a:solidFill>
                <a:latin typeface="Arial Rounded MT Bold" panose="020F0704030504030204" pitchFamily="34" charset="0"/>
              </a:rPr>
              <a:t>Or you can use Hexadecimal color values: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bars with a beautiful green color:</a:t>
            </a:r>
          </a:p>
        </p:txBody>
      </p:sp>
      <p:pic>
        <p:nvPicPr>
          <p:cNvPr id="4" name="Picture 3">
            <a:extLst>
              <a:ext uri="{FF2B5EF4-FFF2-40B4-BE49-F238E27FC236}">
                <a16:creationId xmlns:a16="http://schemas.microsoft.com/office/drawing/2014/main" id="{369C0CE5-6095-4FF7-ADC6-7B37EB5DC6E1}"/>
              </a:ext>
            </a:extLst>
          </p:cNvPr>
          <p:cNvPicPr>
            <a:picLocks noChangeAspect="1"/>
          </p:cNvPicPr>
          <p:nvPr/>
        </p:nvPicPr>
        <p:blipFill>
          <a:blip r:embed="rId5"/>
          <a:stretch>
            <a:fillRect/>
          </a:stretch>
        </p:blipFill>
        <p:spPr>
          <a:xfrm>
            <a:off x="1219200" y="4999105"/>
            <a:ext cx="10210800" cy="3889829"/>
          </a:xfrm>
          <a:prstGeom prst="rect">
            <a:avLst/>
          </a:prstGeom>
        </p:spPr>
      </p:pic>
    </p:spTree>
    <p:extLst>
      <p:ext uri="{BB962C8B-B14F-4D97-AF65-F5344CB8AC3E}">
        <p14:creationId xmlns:p14="http://schemas.microsoft.com/office/powerpoint/2010/main" val="136572951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4F19A2B6-09A0-4698-AACF-7BD2E3D42EF9}"/>
              </a:ext>
            </a:extLst>
          </p:cNvPr>
          <p:cNvPicPr>
            <a:picLocks noChangeAspect="1"/>
          </p:cNvPicPr>
          <p:nvPr/>
        </p:nvPicPr>
        <p:blipFill>
          <a:blip r:embed="rId5"/>
          <a:stretch>
            <a:fillRect/>
          </a:stretch>
        </p:blipFill>
        <p:spPr>
          <a:xfrm>
            <a:off x="1249680" y="2821114"/>
            <a:ext cx="8503920" cy="6651474"/>
          </a:xfrm>
          <a:prstGeom prst="rect">
            <a:avLst/>
          </a:prstGeom>
        </p:spPr>
      </p:pic>
    </p:spTree>
    <p:extLst>
      <p:ext uri="{BB962C8B-B14F-4D97-AF65-F5344CB8AC3E}">
        <p14:creationId xmlns:p14="http://schemas.microsoft.com/office/powerpoint/2010/main" val="425868127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Bar Width</a:t>
            </a:r>
          </a:p>
          <a:p>
            <a:r>
              <a:rPr lang="en-US" sz="3600" dirty="0">
                <a:solidFill>
                  <a:schemeClr val="bg1"/>
                </a:solidFill>
                <a:latin typeface="Arial Rounded MT Bold" panose="020F0704030504030204" pitchFamily="34" charset="0"/>
              </a:rPr>
              <a:t>The bar() takes the keyword argument width to set the width of the bars: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very thin bars:</a:t>
            </a:r>
          </a:p>
        </p:txBody>
      </p:sp>
      <p:pic>
        <p:nvPicPr>
          <p:cNvPr id="4" name="Picture 3">
            <a:extLst>
              <a:ext uri="{FF2B5EF4-FFF2-40B4-BE49-F238E27FC236}">
                <a16:creationId xmlns:a16="http://schemas.microsoft.com/office/drawing/2014/main" id="{A5E91713-52AE-4466-9B77-34863BA7775A}"/>
              </a:ext>
            </a:extLst>
          </p:cNvPr>
          <p:cNvPicPr>
            <a:picLocks noChangeAspect="1"/>
          </p:cNvPicPr>
          <p:nvPr/>
        </p:nvPicPr>
        <p:blipFill>
          <a:blip r:embed="rId5"/>
          <a:stretch>
            <a:fillRect/>
          </a:stretch>
        </p:blipFill>
        <p:spPr>
          <a:xfrm>
            <a:off x="1219199" y="5519260"/>
            <a:ext cx="11283651" cy="3739040"/>
          </a:xfrm>
          <a:prstGeom prst="rect">
            <a:avLst/>
          </a:prstGeom>
        </p:spPr>
      </p:pic>
    </p:spTree>
    <p:extLst>
      <p:ext uri="{BB962C8B-B14F-4D97-AF65-F5344CB8AC3E}">
        <p14:creationId xmlns:p14="http://schemas.microsoft.com/office/powerpoint/2010/main" val="405615460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 The default width value is 0.8</a:t>
            </a:r>
          </a:p>
          <a:p>
            <a:endParaRPr lang="en-US" sz="3600" dirty="0">
              <a:solidFill>
                <a:schemeClr val="bg1"/>
              </a:solidFill>
              <a:latin typeface="Arial Rounded MT Bold" panose="020F0704030504030204" pitchFamily="34" charset="0"/>
            </a:endParaRPr>
          </a:p>
        </p:txBody>
      </p:sp>
      <p:pic>
        <p:nvPicPr>
          <p:cNvPr id="5" name="Picture 4">
            <a:extLst>
              <a:ext uri="{FF2B5EF4-FFF2-40B4-BE49-F238E27FC236}">
                <a16:creationId xmlns:a16="http://schemas.microsoft.com/office/drawing/2014/main" id="{55FB7D51-2C10-4440-8C0B-A6E786654FF4}"/>
              </a:ext>
            </a:extLst>
          </p:cNvPr>
          <p:cNvPicPr>
            <a:picLocks noChangeAspect="1"/>
          </p:cNvPicPr>
          <p:nvPr/>
        </p:nvPicPr>
        <p:blipFill>
          <a:blip r:embed="rId5"/>
          <a:stretch>
            <a:fillRect/>
          </a:stretch>
        </p:blipFill>
        <p:spPr>
          <a:xfrm>
            <a:off x="1219200" y="2628900"/>
            <a:ext cx="9296400" cy="6957306"/>
          </a:xfrm>
          <a:prstGeom prst="rect">
            <a:avLst/>
          </a:prstGeom>
        </p:spPr>
      </p:pic>
      <p:sp>
        <p:nvSpPr>
          <p:cNvPr id="14" name="Rectangle 13">
            <a:extLst>
              <a:ext uri="{FF2B5EF4-FFF2-40B4-BE49-F238E27FC236}">
                <a16:creationId xmlns:a16="http://schemas.microsoft.com/office/drawing/2014/main" id="{13D70DFE-32DD-40A8-B88B-9D3F176F6BC3}"/>
              </a:ext>
            </a:extLst>
          </p:cNvPr>
          <p:cNvSpPr>
            <a:spLocks noChangeArrowheads="1"/>
          </p:cNvSpPr>
          <p:nvPr/>
        </p:nvSpPr>
        <p:spPr bwMode="auto">
          <a:xfrm>
            <a:off x="10744200" y="4103388"/>
            <a:ext cx="3200400" cy="187743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Verdana" panose="020B0604030504040204" pitchFamily="34" charset="0"/>
              </a:rPr>
              <a:t>Note:</a:t>
            </a:r>
            <a:r>
              <a:rPr kumimoji="0" lang="en-US" altLang="en-US" sz="2800" b="0" i="0" u="none" strike="noStrike" cap="none" normalizeH="0" baseline="0" dirty="0">
                <a:ln>
                  <a:noFill/>
                </a:ln>
                <a:solidFill>
                  <a:srgbClr val="000000"/>
                </a:solidFill>
                <a:effectLst/>
                <a:latin typeface="Verdana" panose="020B0604030504040204" pitchFamily="34" charset="0"/>
              </a:rPr>
              <a:t> For horizontal bars, use </a:t>
            </a:r>
            <a:r>
              <a:rPr kumimoji="0" lang="en-US" altLang="en-US" sz="2800" b="0" i="0" u="none" strike="noStrike" cap="none" normalizeH="0" baseline="0" dirty="0">
                <a:ln>
                  <a:noFill/>
                </a:ln>
                <a:solidFill>
                  <a:srgbClr val="DC143C"/>
                </a:solidFill>
                <a:effectLst/>
                <a:latin typeface="Consolas" panose="020B0609020204030204" pitchFamily="49" charset="0"/>
              </a:rPr>
              <a:t>height</a:t>
            </a:r>
            <a:r>
              <a:rPr kumimoji="0" lang="en-US" altLang="en-US" sz="2800" b="0" i="0" u="none" strike="noStrike" cap="none" normalizeH="0" baseline="0" dirty="0">
                <a:ln>
                  <a:noFill/>
                </a:ln>
                <a:solidFill>
                  <a:srgbClr val="000000"/>
                </a:solidFill>
                <a:effectLst/>
                <a:latin typeface="Verdana" panose="020B0604030504040204" pitchFamily="34" charset="0"/>
              </a:rPr>
              <a:t> instead of </a:t>
            </a:r>
            <a:r>
              <a:rPr kumimoji="0" lang="en-US" altLang="en-US" sz="2800" b="0" i="0" u="none" strike="noStrike" cap="none" normalizeH="0" baseline="0" dirty="0">
                <a:ln>
                  <a:noFill/>
                </a:ln>
                <a:solidFill>
                  <a:srgbClr val="DC143C"/>
                </a:solidFill>
                <a:effectLst/>
                <a:latin typeface="Consolas" panose="020B0609020204030204" pitchFamily="49" charset="0"/>
              </a:rPr>
              <a:t>width</a:t>
            </a:r>
            <a:r>
              <a:rPr kumimoji="0" lang="en-US" altLang="en-US" sz="2800" b="0" i="0" u="none" strike="noStrike" cap="none" normalizeH="0" baseline="0" dirty="0">
                <a:ln>
                  <a:noFill/>
                </a:ln>
                <a:solidFill>
                  <a:srgbClr val="000000"/>
                </a:solidFill>
                <a:effectLst/>
                <a:latin typeface="Verdana" panose="020B0604030504040204" pitchFamily="34" charset="0"/>
              </a:rPr>
              <a:t>.</a:t>
            </a:r>
            <a:r>
              <a:rPr kumimoji="0" lang="en-US" altLang="en-US" sz="32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849191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4998163"/>
          </a:xfrm>
          <a:prstGeom prst="rect">
            <a:avLst/>
          </a:prstGeom>
        </p:spPr>
        <p:txBody>
          <a:bodyPr vert="horz" wrap="square" lIns="0" tIns="12065" rIns="0" bIns="0" rtlCol="0">
            <a:spAutoFit/>
          </a:bodyPr>
          <a:lstStyle/>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Bar Height</a:t>
            </a:r>
          </a:p>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barh</a:t>
            </a:r>
            <a:r>
              <a:rPr lang="en-US" sz="3600" dirty="0">
                <a:solidFill>
                  <a:schemeClr val="bg1"/>
                </a:solidFill>
                <a:latin typeface="Arial Rounded MT Bold" panose="020F0704030504030204" pitchFamily="34" charset="0"/>
              </a:rPr>
              <a:t>() takes the keyword argument height to set the height of the bars: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Draw 4 very thin bars:</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1C4B5DBA-685C-4972-AAA2-C2B54692D66B}"/>
              </a:ext>
            </a:extLst>
          </p:cNvPr>
          <p:cNvPicPr>
            <a:picLocks noChangeAspect="1"/>
          </p:cNvPicPr>
          <p:nvPr/>
        </p:nvPicPr>
        <p:blipFill>
          <a:blip r:embed="rId5"/>
          <a:stretch>
            <a:fillRect/>
          </a:stretch>
        </p:blipFill>
        <p:spPr>
          <a:xfrm>
            <a:off x="1219200" y="5894070"/>
            <a:ext cx="10439400" cy="3616598"/>
          </a:xfrm>
          <a:prstGeom prst="rect">
            <a:avLst/>
          </a:prstGeom>
        </p:spPr>
      </p:pic>
    </p:spTree>
    <p:extLst>
      <p:ext uri="{BB962C8B-B14F-4D97-AF65-F5344CB8AC3E}">
        <p14:creationId xmlns:p14="http://schemas.microsoft.com/office/powerpoint/2010/main" val="40570774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24D66B46-3569-4B64-B1A1-E59B87851D17}"/>
              </a:ext>
            </a:extLst>
          </p:cNvPr>
          <p:cNvPicPr>
            <a:picLocks noChangeAspect="1"/>
          </p:cNvPicPr>
          <p:nvPr/>
        </p:nvPicPr>
        <p:blipFill>
          <a:blip r:embed="rId5"/>
          <a:stretch>
            <a:fillRect/>
          </a:stretch>
        </p:blipFill>
        <p:spPr>
          <a:xfrm>
            <a:off x="1219200" y="2781300"/>
            <a:ext cx="8991600" cy="6845218"/>
          </a:xfrm>
          <a:prstGeom prst="rect">
            <a:avLst/>
          </a:prstGeom>
        </p:spPr>
      </p:pic>
    </p:spTree>
    <p:extLst>
      <p:ext uri="{BB962C8B-B14F-4D97-AF65-F5344CB8AC3E}">
        <p14:creationId xmlns:p14="http://schemas.microsoft.com/office/powerpoint/2010/main" val="311920883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24D66B46-3569-4B64-B1A1-E59B87851D17}"/>
              </a:ext>
            </a:extLst>
          </p:cNvPr>
          <p:cNvPicPr>
            <a:picLocks noChangeAspect="1"/>
          </p:cNvPicPr>
          <p:nvPr/>
        </p:nvPicPr>
        <p:blipFill>
          <a:blip r:embed="rId5"/>
          <a:stretch>
            <a:fillRect/>
          </a:stretch>
        </p:blipFill>
        <p:spPr>
          <a:xfrm>
            <a:off x="1234440" y="2357900"/>
            <a:ext cx="8991600" cy="6845218"/>
          </a:xfrm>
          <a:prstGeom prst="rect">
            <a:avLst/>
          </a:prstGeom>
        </p:spPr>
      </p:pic>
      <p:sp>
        <p:nvSpPr>
          <p:cNvPr id="10" name="TextBox 9">
            <a:extLst>
              <a:ext uri="{FF2B5EF4-FFF2-40B4-BE49-F238E27FC236}">
                <a16:creationId xmlns:a16="http://schemas.microsoft.com/office/drawing/2014/main" id="{C3732F16-78D5-4C85-8291-0D37187C76E8}"/>
              </a:ext>
            </a:extLst>
          </p:cNvPr>
          <p:cNvSpPr txBox="1"/>
          <p:nvPr/>
        </p:nvSpPr>
        <p:spPr>
          <a:xfrm>
            <a:off x="1234440" y="9588591"/>
            <a:ext cx="9144000" cy="461665"/>
          </a:xfrm>
          <a:prstGeom prst="rect">
            <a:avLst/>
          </a:prstGeom>
          <a:noFill/>
        </p:spPr>
        <p:txBody>
          <a:bodyPr wrap="square">
            <a:spAutoFit/>
          </a:bodyPr>
          <a:lstStyle/>
          <a:p>
            <a:r>
              <a:rPr lang="en-US" sz="2400" b="0" i="0" dirty="0">
                <a:solidFill>
                  <a:srgbClr val="000000"/>
                </a:solidFill>
                <a:effectLst/>
                <a:latin typeface="Verdana" panose="020B0604030504040204" pitchFamily="34" charset="0"/>
              </a:rPr>
              <a:t>The default height value is 0.8</a:t>
            </a:r>
            <a:endParaRPr lang="en-IN" sz="2400" dirty="0"/>
          </a:p>
        </p:txBody>
      </p:sp>
    </p:spTree>
    <p:extLst>
      <p:ext uri="{BB962C8B-B14F-4D97-AF65-F5344CB8AC3E}">
        <p14:creationId xmlns:p14="http://schemas.microsoft.com/office/powerpoint/2010/main" val="59523582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4444165"/>
          </a:xfrm>
          <a:prstGeom prst="rect">
            <a:avLst/>
          </a:prstGeom>
        </p:spPr>
        <p:txBody>
          <a:bodyPr vert="horz" wrap="square" lIns="0" tIns="12065" rIns="0" bIns="0" rtlCol="0">
            <a:spAutoFit/>
          </a:bodyPr>
          <a:lstStyle/>
          <a:p>
            <a:pPr fontAlgn="base"/>
            <a:r>
              <a:rPr lang="en-US" sz="3200" dirty="0">
                <a:solidFill>
                  <a:srgbClr val="FFC000"/>
                </a:solidFill>
                <a:latin typeface="Arial Rounded MT Bold" panose="020F0704030504030204" pitchFamily="34" charset="0"/>
              </a:rPr>
              <a:t>Iterator vs </a:t>
            </a:r>
            <a:r>
              <a:rPr lang="en-US" sz="3200" dirty="0" err="1">
                <a:solidFill>
                  <a:srgbClr val="FFC000"/>
                </a:solidFill>
                <a:latin typeface="Arial Rounded MT Bold" panose="020F0704030504030204" pitchFamily="34" charset="0"/>
              </a:rPr>
              <a:t>Iterable</a:t>
            </a:r>
            <a:endParaRPr lang="en-US" sz="3200" dirty="0">
              <a:solidFill>
                <a:srgbClr val="FFC000"/>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Lists, tuples, dictionaries, and sets are all </a:t>
            </a:r>
            <a:r>
              <a:rPr lang="en-US" sz="3200" dirty="0" err="1">
                <a:solidFill>
                  <a:schemeClr val="bg1"/>
                </a:solidFill>
                <a:latin typeface="Arial Rounded MT Bold" panose="020F0704030504030204" pitchFamily="34" charset="0"/>
              </a:rPr>
              <a:t>iterable</a:t>
            </a:r>
            <a:r>
              <a:rPr lang="en-US" sz="3200" dirty="0">
                <a:solidFill>
                  <a:schemeClr val="bg1"/>
                </a:solidFill>
                <a:latin typeface="Arial Rounded MT Bold" panose="020F0704030504030204" pitchFamily="34" charset="0"/>
              </a:rPr>
              <a:t> objects. They are </a:t>
            </a:r>
            <a:r>
              <a:rPr lang="en-US" sz="3200" dirty="0" err="1">
                <a:solidFill>
                  <a:schemeClr val="bg1"/>
                </a:solidFill>
                <a:latin typeface="Arial Rounded MT Bold" panose="020F0704030504030204" pitchFamily="34" charset="0"/>
              </a:rPr>
              <a:t>iterable</a:t>
            </a:r>
            <a:r>
              <a:rPr lang="en-US" sz="3200" dirty="0">
                <a:solidFill>
                  <a:schemeClr val="bg1"/>
                </a:solidFill>
                <a:latin typeface="Arial Rounded MT Bold" panose="020F0704030504030204" pitchFamily="34" charset="0"/>
              </a:rPr>
              <a:t> containers which you can get an iterator from.</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All these objects have a </a:t>
            </a:r>
            <a:r>
              <a:rPr lang="en-US" sz="3200" dirty="0" err="1">
                <a:solidFill>
                  <a:schemeClr val="bg1"/>
                </a:solidFill>
                <a:latin typeface="Arial Rounded MT Bold" panose="020F0704030504030204" pitchFamily="34" charset="0"/>
              </a:rPr>
              <a:t>iter</a:t>
            </a:r>
            <a:r>
              <a:rPr lang="en-US" sz="3200" dirty="0">
                <a:solidFill>
                  <a:schemeClr val="bg1"/>
                </a:solidFill>
                <a:latin typeface="Arial Rounded MT Bold" panose="020F0704030504030204" pitchFamily="34" charset="0"/>
              </a:rPr>
              <a:t>() method which is used to get an iterator:</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Return an iterator from a tuple, and print each value:</a:t>
            </a:r>
          </a:p>
        </p:txBody>
      </p:sp>
      <p:pic>
        <p:nvPicPr>
          <p:cNvPr id="5" name="Picture 4">
            <a:extLst>
              <a:ext uri="{FF2B5EF4-FFF2-40B4-BE49-F238E27FC236}">
                <a16:creationId xmlns:a16="http://schemas.microsoft.com/office/drawing/2014/main" id="{6EC5F15F-0014-4AEA-9354-723E276506A8}"/>
              </a:ext>
            </a:extLst>
          </p:cNvPr>
          <p:cNvPicPr>
            <a:picLocks noChangeAspect="1"/>
          </p:cNvPicPr>
          <p:nvPr/>
        </p:nvPicPr>
        <p:blipFill>
          <a:blip r:embed="rId4"/>
          <a:stretch>
            <a:fillRect/>
          </a:stretch>
        </p:blipFill>
        <p:spPr>
          <a:xfrm>
            <a:off x="1564622" y="7719585"/>
            <a:ext cx="10246377" cy="2472826"/>
          </a:xfrm>
          <a:prstGeom prst="rect">
            <a:avLst/>
          </a:prstGeom>
        </p:spPr>
      </p:pic>
    </p:spTree>
    <p:extLst>
      <p:ext uri="{BB962C8B-B14F-4D97-AF65-F5344CB8AC3E}">
        <p14:creationId xmlns:p14="http://schemas.microsoft.com/office/powerpoint/2010/main" val="72613218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Histograms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6106159"/>
          </a:xfrm>
          <a:prstGeom prst="rect">
            <a:avLst/>
          </a:prstGeom>
        </p:spPr>
        <p:txBody>
          <a:bodyPr vert="horz" wrap="square" lIns="0" tIns="12065" rIns="0" bIns="0" rtlCol="0">
            <a:spAutoFit/>
          </a:bodyPr>
          <a:lstStyle/>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Histogram</a:t>
            </a:r>
          </a:p>
          <a:p>
            <a:r>
              <a:rPr lang="en-US" sz="3600" dirty="0">
                <a:solidFill>
                  <a:schemeClr val="bg1"/>
                </a:solidFill>
                <a:latin typeface="Arial Rounded MT Bold" panose="020F0704030504030204" pitchFamily="34" charset="0"/>
              </a:rPr>
              <a:t>A histogram is a graph showing frequency distributions.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It is a graph showing the number of observations within each given interval.</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 Say you ask for the height of 250 people, you might end up with a histogram like this: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Continue…</a:t>
            </a:r>
          </a:p>
        </p:txBody>
      </p:sp>
    </p:spTree>
    <p:extLst>
      <p:ext uri="{BB962C8B-B14F-4D97-AF65-F5344CB8AC3E}">
        <p14:creationId xmlns:p14="http://schemas.microsoft.com/office/powerpoint/2010/main" val="3376919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Histograms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9992F359-2EE9-44BD-9529-71AD3A4B2C6C}"/>
              </a:ext>
            </a:extLst>
          </p:cNvPr>
          <p:cNvPicPr>
            <a:picLocks noChangeAspect="1"/>
          </p:cNvPicPr>
          <p:nvPr/>
        </p:nvPicPr>
        <p:blipFill>
          <a:blip r:embed="rId5"/>
          <a:stretch>
            <a:fillRect/>
          </a:stretch>
        </p:blipFill>
        <p:spPr>
          <a:xfrm>
            <a:off x="1434463" y="2705100"/>
            <a:ext cx="9538337" cy="6809738"/>
          </a:xfrm>
          <a:prstGeom prst="rect">
            <a:avLst/>
          </a:prstGeom>
        </p:spPr>
      </p:pic>
    </p:spTree>
    <p:extLst>
      <p:ext uri="{BB962C8B-B14F-4D97-AF65-F5344CB8AC3E}">
        <p14:creationId xmlns:p14="http://schemas.microsoft.com/office/powerpoint/2010/main" val="301661658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721415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read from the histogram that there are approximately: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2 people from 140 to 145cm</a:t>
            </a:r>
          </a:p>
          <a:p>
            <a:r>
              <a:rPr lang="en-US" sz="3600" dirty="0">
                <a:solidFill>
                  <a:schemeClr val="bg1"/>
                </a:solidFill>
                <a:latin typeface="Arial Rounded MT Bold" panose="020F0704030504030204" pitchFamily="34" charset="0"/>
              </a:rPr>
              <a:t>5 people from 145 to 150cm</a:t>
            </a:r>
          </a:p>
          <a:p>
            <a:r>
              <a:rPr lang="en-US" sz="3600" dirty="0">
                <a:solidFill>
                  <a:schemeClr val="bg1"/>
                </a:solidFill>
                <a:latin typeface="Arial Rounded MT Bold" panose="020F0704030504030204" pitchFamily="34" charset="0"/>
              </a:rPr>
              <a:t>15 people from 151 to 156cm</a:t>
            </a:r>
          </a:p>
          <a:p>
            <a:r>
              <a:rPr lang="en-US" sz="3600" dirty="0">
                <a:solidFill>
                  <a:schemeClr val="bg1"/>
                </a:solidFill>
                <a:latin typeface="Arial Rounded MT Bold" panose="020F0704030504030204" pitchFamily="34" charset="0"/>
              </a:rPr>
              <a:t>31 people from 157 to 162cm</a:t>
            </a:r>
          </a:p>
          <a:p>
            <a:r>
              <a:rPr lang="en-US" sz="3600" dirty="0">
                <a:solidFill>
                  <a:schemeClr val="bg1"/>
                </a:solidFill>
                <a:latin typeface="Arial Rounded MT Bold" panose="020F0704030504030204" pitchFamily="34" charset="0"/>
              </a:rPr>
              <a:t>46 people from 163 to 168cm</a:t>
            </a:r>
          </a:p>
          <a:p>
            <a:r>
              <a:rPr lang="en-US" sz="3600" dirty="0">
                <a:solidFill>
                  <a:schemeClr val="bg1"/>
                </a:solidFill>
                <a:latin typeface="Arial Rounded MT Bold" panose="020F0704030504030204" pitchFamily="34" charset="0"/>
              </a:rPr>
              <a:t>53 people from 168 to 173cm</a:t>
            </a:r>
          </a:p>
          <a:p>
            <a:r>
              <a:rPr lang="en-US" sz="3600" dirty="0">
                <a:solidFill>
                  <a:schemeClr val="bg1"/>
                </a:solidFill>
                <a:latin typeface="Arial Rounded MT Bold" panose="020F0704030504030204" pitchFamily="34" charset="0"/>
              </a:rPr>
              <a:t>45 people from 173 to 178cm</a:t>
            </a:r>
          </a:p>
          <a:p>
            <a:r>
              <a:rPr lang="en-US" sz="3600" dirty="0">
                <a:solidFill>
                  <a:schemeClr val="bg1"/>
                </a:solidFill>
                <a:latin typeface="Arial Rounded MT Bold" panose="020F0704030504030204" pitchFamily="34" charset="0"/>
              </a:rPr>
              <a:t>28 people from 179 to 184cm</a:t>
            </a:r>
          </a:p>
          <a:p>
            <a:r>
              <a:rPr lang="en-US" sz="3600" dirty="0">
                <a:solidFill>
                  <a:schemeClr val="bg1"/>
                </a:solidFill>
                <a:latin typeface="Arial Rounded MT Bold" panose="020F0704030504030204" pitchFamily="34" charset="0"/>
              </a:rPr>
              <a:t>21 people from 185 to 190cm</a:t>
            </a:r>
          </a:p>
          <a:p>
            <a:r>
              <a:rPr lang="en-US" sz="3600" dirty="0">
                <a:solidFill>
                  <a:schemeClr val="bg1"/>
                </a:solidFill>
                <a:latin typeface="Arial Rounded MT Bold" panose="020F0704030504030204" pitchFamily="34" charset="0"/>
              </a:rPr>
              <a:t>4 people from 190 to 195cm</a:t>
            </a:r>
          </a:p>
        </p:txBody>
      </p:sp>
    </p:spTree>
    <p:extLst>
      <p:ext uri="{BB962C8B-B14F-4D97-AF65-F5344CB8AC3E}">
        <p14:creationId xmlns:p14="http://schemas.microsoft.com/office/powerpoint/2010/main" val="131345175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1714500"/>
            <a:ext cx="12904997" cy="7214154"/>
          </a:xfrm>
          <a:prstGeom prst="rect">
            <a:avLst/>
          </a:prstGeom>
        </p:spPr>
        <p:txBody>
          <a:bodyPr vert="horz" wrap="square" lIns="0" tIns="12065" rIns="0" bIns="0" rtlCol="0">
            <a:spAutoFit/>
          </a:bodyPr>
          <a:lstStyle/>
          <a:p>
            <a:r>
              <a:rPr lang="en-US" sz="3600" dirty="0">
                <a:solidFill>
                  <a:srgbClr val="FFFF00"/>
                </a:solidFill>
                <a:latin typeface="Arial Rounded MT Bold" panose="020F0704030504030204" pitchFamily="34" charset="0"/>
              </a:rPr>
              <a:t>Create Histogram</a:t>
            </a:r>
          </a:p>
          <a:p>
            <a:r>
              <a:rPr lang="en-US" sz="3600" dirty="0">
                <a:solidFill>
                  <a:schemeClr val="bg1"/>
                </a:solidFill>
                <a:latin typeface="Arial Rounded MT Bold" panose="020F0704030504030204" pitchFamily="34" charset="0"/>
              </a:rPr>
              <a:t>In Matplotlib, we use the hist() function to create histograms.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hist() function will use an array of numbers to create a histogram, the array is sent into the function as an argument.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For simplicity we use NumPy to randomly generate an array with 250 values, where the values will concentrate around 170, and the standard deviation is 10. Learn more about Normal Data Distribution in our Machine Learning Tutorial.</a:t>
            </a:r>
          </a:p>
        </p:txBody>
      </p:sp>
    </p:spTree>
    <p:extLst>
      <p:ext uri="{BB962C8B-B14F-4D97-AF65-F5344CB8AC3E}">
        <p14:creationId xmlns:p14="http://schemas.microsoft.com/office/powerpoint/2010/main" val="204926652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49680" y="2524767"/>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 Normal Data Distribution by NumPy:</a:t>
            </a:r>
          </a:p>
        </p:txBody>
      </p:sp>
      <p:pic>
        <p:nvPicPr>
          <p:cNvPr id="4" name="Picture 3">
            <a:extLst>
              <a:ext uri="{FF2B5EF4-FFF2-40B4-BE49-F238E27FC236}">
                <a16:creationId xmlns:a16="http://schemas.microsoft.com/office/drawing/2014/main" id="{3102F215-8848-498D-9397-5AA537CA219B}"/>
              </a:ext>
            </a:extLst>
          </p:cNvPr>
          <p:cNvPicPr>
            <a:picLocks noChangeAspect="1"/>
          </p:cNvPicPr>
          <p:nvPr/>
        </p:nvPicPr>
        <p:blipFill>
          <a:blip r:embed="rId5"/>
          <a:stretch>
            <a:fillRect/>
          </a:stretch>
        </p:blipFill>
        <p:spPr>
          <a:xfrm>
            <a:off x="1249679" y="4317322"/>
            <a:ext cx="11572745" cy="2502573"/>
          </a:xfrm>
          <a:prstGeom prst="rect">
            <a:avLst/>
          </a:prstGeom>
        </p:spPr>
      </p:pic>
    </p:spTree>
    <p:extLst>
      <p:ext uri="{BB962C8B-B14F-4D97-AF65-F5344CB8AC3E}">
        <p14:creationId xmlns:p14="http://schemas.microsoft.com/office/powerpoint/2010/main" val="17379728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49680" y="2524767"/>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 Normal Data Distribution by NumPy:</a:t>
            </a:r>
          </a:p>
        </p:txBody>
      </p:sp>
      <p:pic>
        <p:nvPicPr>
          <p:cNvPr id="4" name="Picture 3">
            <a:extLst>
              <a:ext uri="{FF2B5EF4-FFF2-40B4-BE49-F238E27FC236}">
                <a16:creationId xmlns:a16="http://schemas.microsoft.com/office/drawing/2014/main" id="{3102F215-8848-498D-9397-5AA537CA219B}"/>
              </a:ext>
            </a:extLst>
          </p:cNvPr>
          <p:cNvPicPr>
            <a:picLocks noChangeAspect="1"/>
          </p:cNvPicPr>
          <p:nvPr/>
        </p:nvPicPr>
        <p:blipFill>
          <a:blip r:embed="rId5"/>
          <a:stretch>
            <a:fillRect/>
          </a:stretch>
        </p:blipFill>
        <p:spPr>
          <a:xfrm>
            <a:off x="1249679" y="4317322"/>
            <a:ext cx="11572745" cy="2502573"/>
          </a:xfrm>
          <a:prstGeom prst="rect">
            <a:avLst/>
          </a:prstGeom>
        </p:spPr>
      </p:pic>
    </p:spTree>
    <p:extLst>
      <p:ext uri="{BB962C8B-B14F-4D97-AF65-F5344CB8AC3E}">
        <p14:creationId xmlns:p14="http://schemas.microsoft.com/office/powerpoint/2010/main" val="8981555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107447"/>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a:p>
            <a:r>
              <a:rPr lang="en-US" sz="3600" dirty="0">
                <a:solidFill>
                  <a:schemeClr val="bg1"/>
                </a:solidFill>
                <a:latin typeface="Arial Rounded MT Bold" panose="020F0704030504030204" pitchFamily="34" charset="0"/>
              </a:rPr>
              <a:t>This will generate a random result, and could look like this:</a:t>
            </a:r>
          </a:p>
        </p:txBody>
      </p:sp>
      <p:pic>
        <p:nvPicPr>
          <p:cNvPr id="5" name="Picture 4">
            <a:extLst>
              <a:ext uri="{FF2B5EF4-FFF2-40B4-BE49-F238E27FC236}">
                <a16:creationId xmlns:a16="http://schemas.microsoft.com/office/drawing/2014/main" id="{6A8A3341-E9CD-4C41-91EC-5557976B7E5F}"/>
              </a:ext>
            </a:extLst>
          </p:cNvPr>
          <p:cNvPicPr>
            <a:picLocks noChangeAspect="1"/>
          </p:cNvPicPr>
          <p:nvPr/>
        </p:nvPicPr>
        <p:blipFill>
          <a:blip r:embed="rId5"/>
          <a:stretch>
            <a:fillRect/>
          </a:stretch>
        </p:blipFill>
        <p:spPr>
          <a:xfrm>
            <a:off x="1203960" y="3390900"/>
            <a:ext cx="9006840" cy="6610418"/>
          </a:xfrm>
          <a:prstGeom prst="rect">
            <a:avLst/>
          </a:prstGeom>
        </p:spPr>
      </p:pic>
    </p:spTree>
    <p:extLst>
      <p:ext uri="{BB962C8B-B14F-4D97-AF65-F5344CB8AC3E}">
        <p14:creationId xmlns:p14="http://schemas.microsoft.com/office/powerpoint/2010/main" val="243850588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object 4">
            <a:extLst>
              <a:ext uri="{FF2B5EF4-FFF2-40B4-BE49-F238E27FC236}">
                <a16:creationId xmlns:a16="http://schemas.microsoft.com/office/drawing/2014/main" id="{B62220DD-AF40-4DBD-A265-00DB7756E6F7}"/>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Continue…</a:t>
            </a:r>
          </a:p>
        </p:txBody>
      </p:sp>
      <p:pic>
        <p:nvPicPr>
          <p:cNvPr id="4" name="Picture 3">
            <a:extLst>
              <a:ext uri="{FF2B5EF4-FFF2-40B4-BE49-F238E27FC236}">
                <a16:creationId xmlns:a16="http://schemas.microsoft.com/office/drawing/2014/main" id="{1FCC4309-CA52-4C8D-A5CA-0BFE42A64BD0}"/>
              </a:ext>
            </a:extLst>
          </p:cNvPr>
          <p:cNvPicPr>
            <a:picLocks noChangeAspect="1"/>
          </p:cNvPicPr>
          <p:nvPr/>
        </p:nvPicPr>
        <p:blipFill>
          <a:blip r:embed="rId5"/>
          <a:stretch>
            <a:fillRect/>
          </a:stretch>
        </p:blipFill>
        <p:spPr>
          <a:xfrm>
            <a:off x="1203960" y="3151414"/>
            <a:ext cx="8549640" cy="6423421"/>
          </a:xfrm>
          <a:prstGeom prst="rect">
            <a:avLst/>
          </a:prstGeom>
        </p:spPr>
      </p:pic>
    </p:spTree>
    <p:extLst>
      <p:ext uri="{BB962C8B-B14F-4D97-AF65-F5344CB8AC3E}">
        <p14:creationId xmlns:p14="http://schemas.microsoft.com/office/powerpoint/2010/main" val="13270635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1000" fill="hold"/>
                                        <p:tgtEl>
                                          <p:spTgt spid="15"/>
                                        </p:tgtEl>
                                        <p:attrNameLst>
                                          <p:attrName>ppt_x</p:attrName>
                                        </p:attrNameLst>
                                      </p:cBhvr>
                                      <p:tavLst>
                                        <p:tav tm="0">
                                          <p:val>
                                            <p:strVal val="0-#ppt_w/2"/>
                                          </p:val>
                                        </p:tav>
                                        <p:tav tm="100000">
                                          <p:val>
                                            <p:strVal val="#ppt_x"/>
                                          </p:val>
                                        </p:tav>
                                      </p:tavLst>
                                    </p:anim>
                                    <p:anim calcmode="lin" valueType="num">
                                      <p:cBhvr additive="base">
                                        <p:cTn id="14"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1FCC4309-CA52-4C8D-A5CA-0BFE42A64BD0}"/>
              </a:ext>
            </a:extLst>
          </p:cNvPr>
          <p:cNvPicPr>
            <a:picLocks noChangeAspect="1"/>
          </p:cNvPicPr>
          <p:nvPr/>
        </p:nvPicPr>
        <p:blipFill>
          <a:blip r:embed="rId5"/>
          <a:stretch>
            <a:fillRect/>
          </a:stretch>
        </p:blipFill>
        <p:spPr>
          <a:xfrm>
            <a:off x="1219200" y="3469587"/>
            <a:ext cx="8549640" cy="6423421"/>
          </a:xfrm>
          <a:prstGeom prst="rect">
            <a:avLst/>
          </a:prstGeom>
        </p:spPr>
      </p:pic>
      <p:sp>
        <p:nvSpPr>
          <p:cNvPr id="9" name="object 4">
            <a:extLst>
              <a:ext uri="{FF2B5EF4-FFF2-40B4-BE49-F238E27FC236}">
                <a16:creationId xmlns:a16="http://schemas.microsoft.com/office/drawing/2014/main" id="{2DDB09A9-181C-41DA-9A6D-58E55B70439F}"/>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Continue…</a:t>
            </a:r>
          </a:p>
        </p:txBody>
      </p:sp>
    </p:spTree>
    <p:extLst>
      <p:ext uri="{BB962C8B-B14F-4D97-AF65-F5344CB8AC3E}">
        <p14:creationId xmlns:p14="http://schemas.microsoft.com/office/powerpoint/2010/main" val="37815599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0-#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CD51F06E-3C7B-46F1-82D1-681A623A24F3}"/>
              </a:ext>
            </a:extLst>
          </p:cNvPr>
          <p:cNvPicPr>
            <a:picLocks noChangeAspect="1"/>
          </p:cNvPicPr>
          <p:nvPr/>
        </p:nvPicPr>
        <p:blipFill>
          <a:blip r:embed="rId5"/>
          <a:stretch>
            <a:fillRect/>
          </a:stretch>
        </p:blipFill>
        <p:spPr>
          <a:xfrm>
            <a:off x="1219200" y="3279804"/>
            <a:ext cx="8763000" cy="6389195"/>
          </a:xfrm>
          <a:prstGeom prst="rect">
            <a:avLst/>
          </a:prstGeom>
        </p:spPr>
      </p:pic>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Continue…</a:t>
            </a:r>
          </a:p>
        </p:txBody>
      </p:sp>
    </p:spTree>
    <p:extLst>
      <p:ext uri="{BB962C8B-B14F-4D97-AF65-F5344CB8AC3E}">
        <p14:creationId xmlns:p14="http://schemas.microsoft.com/office/powerpoint/2010/main" val="135649112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3276600" y="723900"/>
            <a:ext cx="11734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Create a Class</a:t>
            </a:r>
          </a:p>
        </p:txBody>
      </p:sp>
      <p:sp>
        <p:nvSpPr>
          <p:cNvPr id="7" name="object 2"/>
          <p:cNvSpPr txBox="1">
            <a:spLocks/>
          </p:cNvSpPr>
          <p:nvPr/>
        </p:nvSpPr>
        <p:spPr>
          <a:xfrm>
            <a:off x="1066800" y="2291481"/>
            <a:ext cx="14173200" cy="6053580"/>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200" kern="0" dirty="0">
                <a:latin typeface="Arial Rounded MT Bold" panose="020F0704030504030204" pitchFamily="34" charset="0"/>
                <a:cs typeface="Lucida Sans Unicode"/>
              </a:rPr>
              <a:t>Classes are created by keyword class.</a:t>
            </a:r>
          </a:p>
          <a:p>
            <a:pPr marL="12700">
              <a:spcBef>
                <a:spcPts val="125"/>
              </a:spcBef>
            </a:pPr>
            <a:r>
              <a:rPr lang="en-US" sz="3200" kern="0" dirty="0">
                <a:latin typeface="Arial Rounded MT Bold" panose="020F0704030504030204" pitchFamily="34" charset="0"/>
                <a:cs typeface="Lucida Sans Unicode"/>
              </a:rPr>
              <a:t>Attributes are the variables that belong to a class.</a:t>
            </a:r>
          </a:p>
          <a:p>
            <a:pPr marL="12700">
              <a:spcBef>
                <a:spcPts val="125"/>
              </a:spcBef>
            </a:pPr>
            <a:r>
              <a:rPr lang="en-US" sz="3200" kern="0" dirty="0">
                <a:latin typeface="Arial Rounded MT Bold" panose="020F0704030504030204" pitchFamily="34" charset="0"/>
                <a:cs typeface="Lucida Sans Unicode"/>
              </a:rPr>
              <a:t>Attributes are always public and can be accessed using the dot (.) operator. </a:t>
            </a:r>
            <a:r>
              <a:rPr lang="en-US" sz="3200" kern="0" dirty="0" err="1">
                <a:latin typeface="Arial Rounded MT Bold" panose="020F0704030504030204" pitchFamily="34" charset="0"/>
                <a:cs typeface="Lucida Sans Unicode"/>
              </a:rPr>
              <a:t>Eg</a:t>
            </a:r>
            <a:r>
              <a:rPr lang="en-US" sz="3200" kern="0" dirty="0">
                <a:latin typeface="Arial Rounded MT Bold" panose="020F0704030504030204" pitchFamily="34" charset="0"/>
                <a:cs typeface="Lucida Sans Unicode"/>
              </a:rPr>
              <a:t>.: </a:t>
            </a:r>
            <a:r>
              <a:rPr lang="en-US" sz="3200" kern="0" dirty="0" err="1">
                <a:latin typeface="Arial Rounded MT Bold" panose="020F0704030504030204" pitchFamily="34" charset="0"/>
                <a:cs typeface="Lucida Sans Unicode"/>
              </a:rPr>
              <a:t>Myclass.Myattribute</a:t>
            </a:r>
            <a:endParaRPr lang="en-US" sz="3200" kern="0" dirty="0">
              <a:latin typeface="Arial Rounded MT Bold" panose="020F0704030504030204" pitchFamily="34" charset="0"/>
              <a:cs typeface="Lucida Sans Unicode"/>
            </a:endParaRPr>
          </a:p>
          <a:p>
            <a:pPr marL="12700">
              <a:spcBef>
                <a:spcPts val="125"/>
              </a:spcBef>
            </a:pPr>
            <a:r>
              <a:rPr lang="en-US" sz="3200" kern="0" dirty="0">
                <a:latin typeface="Arial Rounded MT Bold" panose="020F0704030504030204" pitchFamily="34" charset="0"/>
                <a:cs typeface="Lucida Sans Unicode"/>
              </a:rPr>
              <a:t>Class Definition Syntax:</a:t>
            </a:r>
          </a:p>
          <a:p>
            <a:pPr marL="12700">
              <a:spcBef>
                <a:spcPts val="125"/>
              </a:spcBef>
            </a:pPr>
            <a:endParaRPr lang="en-US" sz="3200" kern="0" dirty="0">
              <a:latin typeface="Arial Rounded MT Bold" panose="020F0704030504030204" pitchFamily="34" charset="0"/>
              <a:cs typeface="Lucida Sans Unicode"/>
            </a:endParaRPr>
          </a:p>
          <a:p>
            <a:pPr marL="12700">
              <a:spcBef>
                <a:spcPts val="125"/>
              </a:spcBef>
            </a:pPr>
            <a:r>
              <a:rPr lang="en-US" sz="3200" kern="0" dirty="0">
                <a:latin typeface="Arial Rounded MT Bold" panose="020F0704030504030204" pitchFamily="34" charset="0"/>
                <a:cs typeface="Lucida Sans Unicode"/>
              </a:rPr>
              <a:t>class </a:t>
            </a:r>
            <a:r>
              <a:rPr lang="en-US" sz="3200" kern="0" dirty="0" err="1">
                <a:latin typeface="Arial Rounded MT Bold" panose="020F0704030504030204" pitchFamily="34" charset="0"/>
                <a:cs typeface="Lucida Sans Unicode"/>
              </a:rPr>
              <a:t>ClassName</a:t>
            </a:r>
            <a:r>
              <a:rPr lang="en-US" sz="3200" kern="0" dirty="0">
                <a:latin typeface="Arial Rounded MT Bold" panose="020F0704030504030204" pitchFamily="34" charset="0"/>
                <a:cs typeface="Lucida Sans Unicode"/>
              </a:rPr>
              <a:t>:</a:t>
            </a:r>
          </a:p>
          <a:p>
            <a:pPr marL="12700">
              <a:spcBef>
                <a:spcPts val="125"/>
              </a:spcBef>
            </a:pPr>
            <a:r>
              <a:rPr lang="en-US" sz="3200" kern="0" dirty="0">
                <a:latin typeface="Arial Rounded MT Bold" panose="020F0704030504030204" pitchFamily="34" charset="0"/>
                <a:cs typeface="Lucida Sans Unicode"/>
              </a:rPr>
              <a:t>    # Statement-1</a:t>
            </a:r>
          </a:p>
          <a:p>
            <a:pPr marL="12700">
              <a:spcBef>
                <a:spcPts val="125"/>
              </a:spcBef>
            </a:pPr>
            <a:r>
              <a:rPr lang="en-US" sz="3200" kern="0" dirty="0">
                <a:latin typeface="Arial Rounded MT Bold" panose="020F0704030504030204" pitchFamily="34" charset="0"/>
                <a:cs typeface="Lucida Sans Unicode"/>
              </a:rPr>
              <a:t>    .</a:t>
            </a:r>
          </a:p>
          <a:p>
            <a:pPr marL="12700">
              <a:spcBef>
                <a:spcPts val="125"/>
              </a:spcBef>
            </a:pPr>
            <a:r>
              <a:rPr lang="en-US" sz="3200" kern="0" dirty="0">
                <a:latin typeface="Arial Rounded MT Bold" panose="020F0704030504030204" pitchFamily="34" charset="0"/>
                <a:cs typeface="Lucida Sans Unicode"/>
              </a:rPr>
              <a:t>    .</a:t>
            </a:r>
          </a:p>
          <a:p>
            <a:pPr marL="12700">
              <a:spcBef>
                <a:spcPts val="125"/>
              </a:spcBef>
            </a:pPr>
            <a:r>
              <a:rPr lang="en-US" sz="3200" kern="0" dirty="0">
                <a:latin typeface="Arial Rounded MT Bold" panose="020F0704030504030204" pitchFamily="34" charset="0"/>
                <a:cs typeface="Lucida Sans Unicode"/>
              </a:rPr>
              <a:t>    .</a:t>
            </a:r>
          </a:p>
          <a:p>
            <a:pPr marL="12700">
              <a:spcBef>
                <a:spcPts val="125"/>
              </a:spcBef>
            </a:pPr>
            <a:r>
              <a:rPr lang="en-US" sz="3200" kern="0" dirty="0">
                <a:latin typeface="Arial Rounded MT Bold" panose="020F0704030504030204" pitchFamily="34" charset="0"/>
                <a:cs typeface="Lucida Sans Unicode"/>
              </a:rPr>
              <a:t>    # Statement-N</a:t>
            </a:r>
          </a:p>
        </p:txBody>
      </p:sp>
      <p:pic>
        <p:nvPicPr>
          <p:cNvPr id="2" name="Picture 1"/>
          <p:cNvPicPr>
            <a:picLocks noChangeAspect="1"/>
          </p:cNvPicPr>
          <p:nvPr/>
        </p:nvPicPr>
        <p:blipFill>
          <a:blip r:embed="rId4"/>
          <a:stretch>
            <a:fillRect/>
          </a:stretch>
        </p:blipFill>
        <p:spPr>
          <a:xfrm>
            <a:off x="1295400" y="8665506"/>
            <a:ext cx="9601200" cy="897594"/>
          </a:xfrm>
          <a:prstGeom prst="rect">
            <a:avLst/>
          </a:prstGeom>
        </p:spPr>
      </p:pic>
    </p:spTree>
    <p:extLst>
      <p:ext uri="{BB962C8B-B14F-4D97-AF65-F5344CB8AC3E}">
        <p14:creationId xmlns:p14="http://schemas.microsoft.com/office/powerpoint/2010/main" val="297854193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2474395"/>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Even strings are </a:t>
            </a:r>
            <a:r>
              <a:rPr lang="en-US" sz="3200" dirty="0" err="1">
                <a:solidFill>
                  <a:schemeClr val="bg1"/>
                </a:solidFill>
                <a:latin typeface="Arial Rounded MT Bold" panose="020F0704030504030204" pitchFamily="34" charset="0"/>
              </a:rPr>
              <a:t>iterable</a:t>
            </a:r>
            <a:r>
              <a:rPr lang="en-US" sz="3200" dirty="0">
                <a:solidFill>
                  <a:schemeClr val="bg1"/>
                </a:solidFill>
                <a:latin typeface="Arial Rounded MT Bold" panose="020F0704030504030204" pitchFamily="34" charset="0"/>
              </a:rPr>
              <a:t> objects, and can return an iterator:</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Strings are also </a:t>
            </a:r>
            <a:r>
              <a:rPr lang="en-US" sz="3200" dirty="0" err="1">
                <a:solidFill>
                  <a:schemeClr val="bg1"/>
                </a:solidFill>
                <a:latin typeface="Arial Rounded MT Bold" panose="020F0704030504030204" pitchFamily="34" charset="0"/>
              </a:rPr>
              <a:t>iterable</a:t>
            </a:r>
            <a:r>
              <a:rPr lang="en-US" sz="3200" dirty="0">
                <a:solidFill>
                  <a:schemeClr val="bg1"/>
                </a:solidFill>
                <a:latin typeface="Arial Rounded MT Bold" panose="020F0704030504030204" pitchFamily="34" charset="0"/>
              </a:rPr>
              <a:t> objects, containing a sequence of characters:</a:t>
            </a:r>
          </a:p>
        </p:txBody>
      </p:sp>
      <p:pic>
        <p:nvPicPr>
          <p:cNvPr id="6" name="Picture 5">
            <a:extLst>
              <a:ext uri="{FF2B5EF4-FFF2-40B4-BE49-F238E27FC236}">
                <a16:creationId xmlns:a16="http://schemas.microsoft.com/office/drawing/2014/main" id="{A7AE0B1E-A58E-4A9F-BB16-E016A3A9F241}"/>
              </a:ext>
            </a:extLst>
          </p:cNvPr>
          <p:cNvPicPr>
            <a:picLocks noChangeAspect="1"/>
          </p:cNvPicPr>
          <p:nvPr/>
        </p:nvPicPr>
        <p:blipFill>
          <a:blip r:embed="rId4"/>
          <a:stretch>
            <a:fillRect/>
          </a:stretch>
        </p:blipFill>
        <p:spPr>
          <a:xfrm>
            <a:off x="1550434" y="5774404"/>
            <a:ext cx="10942176" cy="3788696"/>
          </a:xfrm>
          <a:prstGeom prst="rect">
            <a:avLst/>
          </a:prstGeom>
        </p:spPr>
      </p:pic>
    </p:spTree>
    <p:extLst>
      <p:ext uri="{BB962C8B-B14F-4D97-AF65-F5344CB8AC3E}">
        <p14:creationId xmlns:p14="http://schemas.microsoft.com/office/powerpoint/2010/main" val="37868619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Continue…</a:t>
            </a:r>
          </a:p>
        </p:txBody>
      </p:sp>
      <p:pic>
        <p:nvPicPr>
          <p:cNvPr id="4" name="Picture 3">
            <a:extLst>
              <a:ext uri="{FF2B5EF4-FFF2-40B4-BE49-F238E27FC236}">
                <a16:creationId xmlns:a16="http://schemas.microsoft.com/office/drawing/2014/main" id="{337FF8CF-41BE-4740-BBFD-FD04798AAABF}"/>
              </a:ext>
            </a:extLst>
          </p:cNvPr>
          <p:cNvPicPr>
            <a:picLocks noChangeAspect="1"/>
          </p:cNvPicPr>
          <p:nvPr/>
        </p:nvPicPr>
        <p:blipFill>
          <a:blip r:embed="rId5"/>
          <a:stretch>
            <a:fillRect/>
          </a:stretch>
        </p:blipFill>
        <p:spPr>
          <a:xfrm>
            <a:off x="1228725" y="3543300"/>
            <a:ext cx="11877675" cy="4143743"/>
          </a:xfrm>
          <a:prstGeom prst="rect">
            <a:avLst/>
          </a:prstGeom>
        </p:spPr>
      </p:pic>
    </p:spTree>
    <p:extLst>
      <p:ext uri="{BB962C8B-B14F-4D97-AF65-F5344CB8AC3E}">
        <p14:creationId xmlns:p14="http://schemas.microsoft.com/office/powerpoint/2010/main" val="37515793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hist() function will read the array and produce a histogram:</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 simple histogram:</a:t>
            </a:r>
          </a:p>
        </p:txBody>
      </p:sp>
      <p:pic>
        <p:nvPicPr>
          <p:cNvPr id="5" name="Picture 4">
            <a:extLst>
              <a:ext uri="{FF2B5EF4-FFF2-40B4-BE49-F238E27FC236}">
                <a16:creationId xmlns:a16="http://schemas.microsoft.com/office/drawing/2014/main" id="{0AD344AF-C33A-41A2-A6E0-BA9D9317F0CF}"/>
              </a:ext>
            </a:extLst>
          </p:cNvPr>
          <p:cNvPicPr>
            <a:picLocks noChangeAspect="1"/>
          </p:cNvPicPr>
          <p:nvPr/>
        </p:nvPicPr>
        <p:blipFill>
          <a:blip r:embed="rId5"/>
          <a:stretch>
            <a:fillRect/>
          </a:stretch>
        </p:blipFill>
        <p:spPr>
          <a:xfrm>
            <a:off x="1219200" y="5229722"/>
            <a:ext cx="10845981" cy="3644840"/>
          </a:xfrm>
          <a:prstGeom prst="rect">
            <a:avLst/>
          </a:prstGeom>
        </p:spPr>
      </p:pic>
    </p:spTree>
    <p:extLst>
      <p:ext uri="{BB962C8B-B14F-4D97-AF65-F5344CB8AC3E}">
        <p14:creationId xmlns:p14="http://schemas.microsoft.com/office/powerpoint/2010/main" val="326263244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Bars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49A1E484-9949-4B38-8637-50797BC6DB62}"/>
              </a:ext>
            </a:extLst>
          </p:cNvPr>
          <p:cNvPicPr>
            <a:picLocks noChangeAspect="1"/>
          </p:cNvPicPr>
          <p:nvPr/>
        </p:nvPicPr>
        <p:blipFill>
          <a:blip r:embed="rId5"/>
          <a:stretch>
            <a:fillRect/>
          </a:stretch>
        </p:blipFill>
        <p:spPr>
          <a:xfrm>
            <a:off x="1219200" y="2857499"/>
            <a:ext cx="9296400" cy="7049295"/>
          </a:xfrm>
          <a:prstGeom prst="rect">
            <a:avLst/>
          </a:prstGeom>
        </p:spPr>
      </p:pic>
    </p:spTree>
    <p:extLst>
      <p:ext uri="{BB962C8B-B14F-4D97-AF65-F5344CB8AC3E}">
        <p14:creationId xmlns:p14="http://schemas.microsoft.com/office/powerpoint/2010/main" val="179243955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Creating Pie Charts</a:t>
            </a:r>
          </a:p>
          <a:p>
            <a:r>
              <a:rPr lang="en-US" sz="3600" dirty="0">
                <a:solidFill>
                  <a:schemeClr val="bg1"/>
                </a:solidFill>
                <a:latin typeface="Arial Rounded MT Bold" panose="020F0704030504030204" pitchFamily="34" charset="0"/>
              </a:rPr>
              <a:t>With </a:t>
            </a:r>
            <a:r>
              <a:rPr lang="en-US" sz="3600" dirty="0" err="1">
                <a:solidFill>
                  <a:schemeClr val="bg1"/>
                </a:solidFill>
                <a:latin typeface="Arial Rounded MT Bold" panose="020F0704030504030204" pitchFamily="34" charset="0"/>
              </a:rPr>
              <a:t>Pyplot</a:t>
            </a:r>
            <a:r>
              <a:rPr lang="en-US" sz="3600" dirty="0">
                <a:solidFill>
                  <a:schemeClr val="bg1"/>
                </a:solidFill>
                <a:latin typeface="Arial Rounded MT Bold" panose="020F0704030504030204" pitchFamily="34" charset="0"/>
              </a:rPr>
              <a:t>, you can use the pie() function to draw pie charts: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 simple pie chart:</a:t>
            </a:r>
          </a:p>
        </p:txBody>
      </p:sp>
      <p:pic>
        <p:nvPicPr>
          <p:cNvPr id="5" name="Picture 4">
            <a:extLst>
              <a:ext uri="{FF2B5EF4-FFF2-40B4-BE49-F238E27FC236}">
                <a16:creationId xmlns:a16="http://schemas.microsoft.com/office/drawing/2014/main" id="{53F65249-02EA-41AC-AECB-610F476AEA77}"/>
              </a:ext>
            </a:extLst>
          </p:cNvPr>
          <p:cNvPicPr>
            <a:picLocks noChangeAspect="1"/>
          </p:cNvPicPr>
          <p:nvPr/>
        </p:nvPicPr>
        <p:blipFill>
          <a:blip r:embed="rId5"/>
          <a:stretch>
            <a:fillRect/>
          </a:stretch>
        </p:blipFill>
        <p:spPr>
          <a:xfrm>
            <a:off x="1219199" y="5830272"/>
            <a:ext cx="11283117" cy="3415733"/>
          </a:xfrm>
          <a:prstGeom prst="rect">
            <a:avLst/>
          </a:prstGeom>
        </p:spPr>
      </p:pic>
    </p:spTree>
    <p:extLst>
      <p:ext uri="{BB962C8B-B14F-4D97-AF65-F5344CB8AC3E}">
        <p14:creationId xmlns:p14="http://schemas.microsoft.com/office/powerpoint/2010/main" val="14684023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6FFF2BFB-DE0F-4171-A987-69E84258D6D0}"/>
              </a:ext>
            </a:extLst>
          </p:cNvPr>
          <p:cNvPicPr>
            <a:picLocks noChangeAspect="1"/>
          </p:cNvPicPr>
          <p:nvPr/>
        </p:nvPicPr>
        <p:blipFill>
          <a:blip r:embed="rId5"/>
          <a:stretch>
            <a:fillRect/>
          </a:stretch>
        </p:blipFill>
        <p:spPr>
          <a:xfrm>
            <a:off x="1219200" y="3151414"/>
            <a:ext cx="8382000" cy="6123315"/>
          </a:xfrm>
          <a:prstGeom prst="rect">
            <a:avLst/>
          </a:prstGeom>
        </p:spPr>
      </p:pic>
    </p:spTree>
    <p:extLst>
      <p:ext uri="{BB962C8B-B14F-4D97-AF65-F5344CB8AC3E}">
        <p14:creationId xmlns:p14="http://schemas.microsoft.com/office/powerpoint/2010/main" val="15219319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As you can see the pie chart draws one piece (called a wedge) for each value in the array (in this case [35, 25, 25, 15]).</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By default the plotting of the first wedge starts from the x-axis and move counterclockwise:</a:t>
            </a:r>
          </a:p>
        </p:txBody>
      </p:sp>
      <p:pic>
        <p:nvPicPr>
          <p:cNvPr id="5" name="Picture 4">
            <a:extLst>
              <a:ext uri="{FF2B5EF4-FFF2-40B4-BE49-F238E27FC236}">
                <a16:creationId xmlns:a16="http://schemas.microsoft.com/office/drawing/2014/main" id="{344EC347-E20B-461C-AFC4-6A3A04767EA2}"/>
              </a:ext>
            </a:extLst>
          </p:cNvPr>
          <p:cNvPicPr>
            <a:picLocks noChangeAspect="1"/>
          </p:cNvPicPr>
          <p:nvPr/>
        </p:nvPicPr>
        <p:blipFill>
          <a:blip r:embed="rId5"/>
          <a:stretch>
            <a:fillRect/>
          </a:stretch>
        </p:blipFill>
        <p:spPr>
          <a:xfrm>
            <a:off x="1219200" y="5634048"/>
            <a:ext cx="6353175" cy="4191000"/>
          </a:xfrm>
          <a:prstGeom prst="rect">
            <a:avLst/>
          </a:prstGeom>
        </p:spPr>
      </p:pic>
    </p:spTree>
    <p:extLst>
      <p:ext uri="{BB962C8B-B14F-4D97-AF65-F5344CB8AC3E}">
        <p14:creationId xmlns:p14="http://schemas.microsoft.com/office/powerpoint/2010/main" val="343968245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As you can see the pie chart draws one piece (called a wedge) for each value in the array (in this case [35, 25, 25, 15]).</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By default the plotting of the first wedge starts from the x-axis and move counterclockwise:</a:t>
            </a:r>
          </a:p>
        </p:txBody>
      </p:sp>
      <p:pic>
        <p:nvPicPr>
          <p:cNvPr id="5" name="Picture 4">
            <a:extLst>
              <a:ext uri="{FF2B5EF4-FFF2-40B4-BE49-F238E27FC236}">
                <a16:creationId xmlns:a16="http://schemas.microsoft.com/office/drawing/2014/main" id="{344EC347-E20B-461C-AFC4-6A3A04767EA2}"/>
              </a:ext>
            </a:extLst>
          </p:cNvPr>
          <p:cNvPicPr>
            <a:picLocks noChangeAspect="1"/>
          </p:cNvPicPr>
          <p:nvPr/>
        </p:nvPicPr>
        <p:blipFill>
          <a:blip r:embed="rId5"/>
          <a:stretch>
            <a:fillRect/>
          </a:stretch>
        </p:blipFill>
        <p:spPr>
          <a:xfrm>
            <a:off x="1219200" y="5634048"/>
            <a:ext cx="6353175" cy="4191000"/>
          </a:xfrm>
          <a:prstGeom prst="rect">
            <a:avLst/>
          </a:prstGeom>
        </p:spPr>
      </p:pic>
      <p:sp>
        <p:nvSpPr>
          <p:cNvPr id="2" name="Rectangle 1">
            <a:extLst>
              <a:ext uri="{FF2B5EF4-FFF2-40B4-BE49-F238E27FC236}">
                <a16:creationId xmlns:a16="http://schemas.microsoft.com/office/drawing/2014/main" id="{0D1C601F-B0F4-4BD1-9D4C-583435A1C229}"/>
              </a:ext>
            </a:extLst>
          </p:cNvPr>
          <p:cNvSpPr>
            <a:spLocks noChangeArrowheads="1"/>
          </p:cNvSpPr>
          <p:nvPr/>
        </p:nvSpPr>
        <p:spPr bwMode="auto">
          <a:xfrm>
            <a:off x="8329168" y="6175276"/>
            <a:ext cx="53340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bg1"/>
                </a:solidFill>
                <a:effectLst/>
                <a:latin typeface="Verdana" panose="020B0604030504040204" pitchFamily="34" charset="0"/>
              </a:rPr>
              <a:t>Note:</a:t>
            </a:r>
            <a:r>
              <a:rPr kumimoji="0" lang="en-US" altLang="en-US" sz="2800" b="0" i="0" u="none" strike="noStrike" cap="none" normalizeH="0" baseline="0" dirty="0">
                <a:ln>
                  <a:noFill/>
                </a:ln>
                <a:solidFill>
                  <a:schemeClr val="bg1"/>
                </a:solidFill>
                <a:effectLst/>
                <a:latin typeface="Verdana" panose="020B0604030504040204" pitchFamily="34" charset="0"/>
              </a:rPr>
              <a:t> The size of each wedge is determined by comparing the value with all the other values, by using this formula:</a:t>
            </a:r>
            <a:endParaRPr kumimoji="0" lang="en-US" altLang="en-US" sz="3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bg1"/>
                </a:solidFill>
                <a:effectLst/>
                <a:latin typeface="Verdana" panose="020B0604030504040204" pitchFamily="34" charset="0"/>
              </a:rPr>
              <a:t>The value divided by the sum of all values: </a:t>
            </a:r>
            <a:r>
              <a:rPr kumimoji="0" lang="en-US" altLang="en-US" sz="2800" b="0" i="0" u="none" strike="noStrike" cap="none" normalizeH="0" baseline="0" dirty="0">
                <a:ln>
                  <a:noFill/>
                </a:ln>
                <a:solidFill>
                  <a:schemeClr val="bg1"/>
                </a:solidFill>
                <a:effectLst/>
                <a:latin typeface="Consolas" panose="020B0609020204030204" pitchFamily="49" charset="0"/>
              </a:rPr>
              <a:t>x/sum(x)</a:t>
            </a:r>
            <a:endParaRPr kumimoji="0" lang="en-US" altLang="en-US" sz="44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303237875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Labels</a:t>
            </a:r>
          </a:p>
          <a:p>
            <a:r>
              <a:rPr lang="en-US" sz="3600" dirty="0">
                <a:solidFill>
                  <a:schemeClr val="bg1"/>
                </a:solidFill>
                <a:latin typeface="Arial Rounded MT Bold" panose="020F0704030504030204" pitchFamily="34" charset="0"/>
              </a:rPr>
              <a:t>Add labels to the pie chart with the label parameter.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label parameter must be an array with one label for each wedge: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 simple pie chart:</a:t>
            </a:r>
          </a:p>
        </p:txBody>
      </p:sp>
      <p:pic>
        <p:nvPicPr>
          <p:cNvPr id="7" name="Picture 6">
            <a:extLst>
              <a:ext uri="{FF2B5EF4-FFF2-40B4-BE49-F238E27FC236}">
                <a16:creationId xmlns:a16="http://schemas.microsoft.com/office/drawing/2014/main" id="{A16CCC2A-9AEF-4A66-90E3-9F7D32896258}"/>
              </a:ext>
            </a:extLst>
          </p:cNvPr>
          <p:cNvPicPr>
            <a:picLocks noChangeAspect="1"/>
          </p:cNvPicPr>
          <p:nvPr/>
        </p:nvPicPr>
        <p:blipFill>
          <a:blip r:embed="rId5"/>
          <a:stretch>
            <a:fillRect/>
          </a:stretch>
        </p:blipFill>
        <p:spPr>
          <a:xfrm>
            <a:off x="1219200" y="6677953"/>
            <a:ext cx="10287000" cy="3249144"/>
          </a:xfrm>
          <a:prstGeom prst="rect">
            <a:avLst/>
          </a:prstGeom>
        </p:spPr>
      </p:pic>
    </p:spTree>
    <p:extLst>
      <p:ext uri="{BB962C8B-B14F-4D97-AF65-F5344CB8AC3E}">
        <p14:creationId xmlns:p14="http://schemas.microsoft.com/office/powerpoint/2010/main" val="1317192505"/>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4" name="Picture 3">
            <a:extLst>
              <a:ext uri="{FF2B5EF4-FFF2-40B4-BE49-F238E27FC236}">
                <a16:creationId xmlns:a16="http://schemas.microsoft.com/office/drawing/2014/main" id="{4F76D6A2-324A-424D-A9AD-DA21A15F46D0}"/>
              </a:ext>
            </a:extLst>
          </p:cNvPr>
          <p:cNvPicPr>
            <a:picLocks noChangeAspect="1"/>
          </p:cNvPicPr>
          <p:nvPr/>
        </p:nvPicPr>
        <p:blipFill>
          <a:blip r:embed="rId5"/>
          <a:stretch>
            <a:fillRect/>
          </a:stretch>
        </p:blipFill>
        <p:spPr>
          <a:xfrm>
            <a:off x="1143000" y="3143794"/>
            <a:ext cx="8305800" cy="6088574"/>
          </a:xfrm>
          <a:prstGeom prst="rect">
            <a:avLst/>
          </a:prstGeom>
        </p:spPr>
      </p:pic>
    </p:spTree>
    <p:extLst>
      <p:ext uri="{BB962C8B-B14F-4D97-AF65-F5344CB8AC3E}">
        <p14:creationId xmlns:p14="http://schemas.microsoft.com/office/powerpoint/2010/main" val="384673649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Start Angle</a:t>
            </a:r>
          </a:p>
          <a:p>
            <a:r>
              <a:rPr lang="en-US" sz="3600" dirty="0">
                <a:solidFill>
                  <a:schemeClr val="bg1"/>
                </a:solidFill>
                <a:latin typeface="Arial Rounded MT Bold" panose="020F0704030504030204" pitchFamily="34" charset="0"/>
              </a:rPr>
              <a:t>As mentioned the default start angle is at the x-axis, but you can change the start angle by specifying a </a:t>
            </a:r>
            <a:r>
              <a:rPr lang="en-US" sz="3600" dirty="0" err="1">
                <a:solidFill>
                  <a:schemeClr val="bg1"/>
                </a:solidFill>
                <a:latin typeface="Arial Rounded MT Bold" panose="020F0704030504030204" pitchFamily="34" charset="0"/>
              </a:rPr>
              <a:t>startangle</a:t>
            </a:r>
            <a:r>
              <a:rPr lang="en-US" sz="3600" dirty="0">
                <a:solidFill>
                  <a:schemeClr val="bg1"/>
                </a:solidFill>
                <a:latin typeface="Arial Rounded MT Bold" panose="020F0704030504030204" pitchFamily="34" charset="0"/>
              </a:rPr>
              <a:t> parameter.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startangle</a:t>
            </a:r>
            <a:r>
              <a:rPr lang="en-US" sz="3600" dirty="0">
                <a:solidFill>
                  <a:schemeClr val="bg1"/>
                </a:solidFill>
                <a:latin typeface="Arial Rounded MT Bold" panose="020F0704030504030204" pitchFamily="34" charset="0"/>
              </a:rPr>
              <a:t> parameter is defined with an angle in degrees, default angle is 0:</a:t>
            </a:r>
          </a:p>
        </p:txBody>
      </p:sp>
      <p:pic>
        <p:nvPicPr>
          <p:cNvPr id="5" name="Picture 4">
            <a:extLst>
              <a:ext uri="{FF2B5EF4-FFF2-40B4-BE49-F238E27FC236}">
                <a16:creationId xmlns:a16="http://schemas.microsoft.com/office/drawing/2014/main" id="{78CCF4F0-6BAE-41EE-A0B0-59B6F915B96B}"/>
              </a:ext>
            </a:extLst>
          </p:cNvPr>
          <p:cNvPicPr>
            <a:picLocks noChangeAspect="1"/>
          </p:cNvPicPr>
          <p:nvPr/>
        </p:nvPicPr>
        <p:blipFill>
          <a:blip r:embed="rId5"/>
          <a:stretch>
            <a:fillRect/>
          </a:stretch>
        </p:blipFill>
        <p:spPr>
          <a:xfrm>
            <a:off x="1371600" y="6385757"/>
            <a:ext cx="4267200" cy="3546997"/>
          </a:xfrm>
          <a:prstGeom prst="rect">
            <a:avLst/>
          </a:prstGeom>
        </p:spPr>
      </p:pic>
    </p:spTree>
    <p:extLst>
      <p:ext uri="{BB962C8B-B14F-4D97-AF65-F5344CB8AC3E}">
        <p14:creationId xmlns:p14="http://schemas.microsoft.com/office/powerpoint/2010/main" val="64672524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2474395"/>
          </a:xfrm>
          <a:prstGeom prst="rect">
            <a:avLst/>
          </a:prstGeom>
        </p:spPr>
        <p:txBody>
          <a:bodyPr vert="horz" wrap="square" lIns="0" tIns="12065" rIns="0" bIns="0" rtlCol="0">
            <a:spAutoFit/>
          </a:bodyPr>
          <a:lstStyle/>
          <a:p>
            <a:pPr fontAlgn="base"/>
            <a:r>
              <a:rPr lang="en-US" sz="3200" dirty="0">
                <a:solidFill>
                  <a:schemeClr val="accent1"/>
                </a:solidFill>
                <a:latin typeface="Arial Rounded MT Bold" panose="020F0704030504030204" pitchFamily="34" charset="0"/>
              </a:rPr>
              <a:t>Looping Through an Iterator</a:t>
            </a:r>
          </a:p>
          <a:p>
            <a:pPr fontAlgn="base"/>
            <a:r>
              <a:rPr lang="en-US" sz="3200" dirty="0">
                <a:solidFill>
                  <a:schemeClr val="bg1"/>
                </a:solidFill>
                <a:latin typeface="Arial Rounded MT Bold" panose="020F0704030504030204" pitchFamily="34" charset="0"/>
              </a:rPr>
              <a:t>We can also use a for loop to iterate through an </a:t>
            </a:r>
            <a:r>
              <a:rPr lang="en-US" sz="3200" dirty="0" err="1">
                <a:solidFill>
                  <a:schemeClr val="bg1"/>
                </a:solidFill>
                <a:latin typeface="Arial Rounded MT Bold" panose="020F0704030504030204" pitchFamily="34" charset="0"/>
              </a:rPr>
              <a:t>iterable</a:t>
            </a:r>
            <a:r>
              <a:rPr lang="en-US" sz="3200" dirty="0">
                <a:solidFill>
                  <a:schemeClr val="bg1"/>
                </a:solidFill>
                <a:latin typeface="Arial Rounded MT Bold" panose="020F0704030504030204" pitchFamily="34" charset="0"/>
              </a:rPr>
              <a:t> object:</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Iterate the values of a tuple:</a:t>
            </a:r>
          </a:p>
        </p:txBody>
      </p:sp>
      <p:pic>
        <p:nvPicPr>
          <p:cNvPr id="5" name="Picture 4">
            <a:extLst>
              <a:ext uri="{FF2B5EF4-FFF2-40B4-BE49-F238E27FC236}">
                <a16:creationId xmlns:a16="http://schemas.microsoft.com/office/drawing/2014/main" id="{8413D486-2903-453B-B3A6-88F626A5583F}"/>
              </a:ext>
            </a:extLst>
          </p:cNvPr>
          <p:cNvPicPr>
            <a:picLocks noChangeAspect="1"/>
          </p:cNvPicPr>
          <p:nvPr/>
        </p:nvPicPr>
        <p:blipFill>
          <a:blip r:embed="rId4"/>
          <a:stretch>
            <a:fillRect/>
          </a:stretch>
        </p:blipFill>
        <p:spPr>
          <a:xfrm>
            <a:off x="1545573" y="6210300"/>
            <a:ext cx="11468635" cy="1981200"/>
          </a:xfrm>
          <a:prstGeom prst="rect">
            <a:avLst/>
          </a:prstGeom>
        </p:spPr>
      </p:pic>
    </p:spTree>
    <p:extLst>
      <p:ext uri="{BB962C8B-B14F-4D97-AF65-F5344CB8AC3E}">
        <p14:creationId xmlns:p14="http://schemas.microsoft.com/office/powerpoint/2010/main" val="22770454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Start the first wedge at 90 degrees:</a:t>
            </a:r>
          </a:p>
        </p:txBody>
      </p:sp>
      <p:pic>
        <p:nvPicPr>
          <p:cNvPr id="4" name="Picture 3">
            <a:extLst>
              <a:ext uri="{FF2B5EF4-FFF2-40B4-BE49-F238E27FC236}">
                <a16:creationId xmlns:a16="http://schemas.microsoft.com/office/drawing/2014/main" id="{3BA54859-5E3E-42CC-BFAD-F7A5843DAFC1}"/>
              </a:ext>
            </a:extLst>
          </p:cNvPr>
          <p:cNvPicPr>
            <a:picLocks noChangeAspect="1"/>
          </p:cNvPicPr>
          <p:nvPr/>
        </p:nvPicPr>
        <p:blipFill>
          <a:blip r:embed="rId5"/>
          <a:stretch>
            <a:fillRect/>
          </a:stretch>
        </p:blipFill>
        <p:spPr>
          <a:xfrm>
            <a:off x="1219197" y="3802938"/>
            <a:ext cx="12405335" cy="4159962"/>
          </a:xfrm>
          <a:prstGeom prst="rect">
            <a:avLst/>
          </a:prstGeom>
        </p:spPr>
      </p:pic>
    </p:spTree>
    <p:extLst>
      <p:ext uri="{BB962C8B-B14F-4D97-AF65-F5344CB8AC3E}">
        <p14:creationId xmlns:p14="http://schemas.microsoft.com/office/powerpoint/2010/main" val="383149399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07447"/>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4CECEAA5-329F-476F-B1DC-194C4D3B753C}"/>
              </a:ext>
            </a:extLst>
          </p:cNvPr>
          <p:cNvPicPr>
            <a:picLocks noChangeAspect="1"/>
          </p:cNvPicPr>
          <p:nvPr/>
        </p:nvPicPr>
        <p:blipFill>
          <a:blip r:embed="rId5"/>
          <a:stretch>
            <a:fillRect/>
          </a:stretch>
        </p:blipFill>
        <p:spPr>
          <a:xfrm>
            <a:off x="1222264" y="3007274"/>
            <a:ext cx="7921736" cy="6417609"/>
          </a:xfrm>
          <a:prstGeom prst="rect">
            <a:avLst/>
          </a:prstGeom>
        </p:spPr>
      </p:pic>
    </p:spTree>
    <p:extLst>
      <p:ext uri="{BB962C8B-B14F-4D97-AF65-F5344CB8AC3E}">
        <p14:creationId xmlns:p14="http://schemas.microsoft.com/office/powerpoint/2010/main" val="6014356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552700"/>
            <a:ext cx="12904997" cy="6106159"/>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Explode</a:t>
            </a:r>
          </a:p>
          <a:p>
            <a:endParaRPr lang="en-US" sz="3600" dirty="0">
              <a:solidFill>
                <a:srgbClr val="FFC000"/>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Maybe you want one of the wedges to stand out? The explode parameter allows you to do that.</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The explode parameter, if specified, and not None, must be an array with one value for each wedge.</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Each value represents how far from the center each wedge is displayed:</a:t>
            </a:r>
          </a:p>
          <a:p>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33990622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552700"/>
            <a:ext cx="12904997"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Pull the "Apples" wedge 0.2 from the center of the pie:</a:t>
            </a:r>
          </a:p>
        </p:txBody>
      </p:sp>
      <p:pic>
        <p:nvPicPr>
          <p:cNvPr id="4" name="Picture 3">
            <a:extLst>
              <a:ext uri="{FF2B5EF4-FFF2-40B4-BE49-F238E27FC236}">
                <a16:creationId xmlns:a16="http://schemas.microsoft.com/office/drawing/2014/main" id="{103349AF-4E6F-403B-A312-908B4B570A75}"/>
              </a:ext>
            </a:extLst>
          </p:cNvPr>
          <p:cNvPicPr>
            <a:picLocks noChangeAspect="1"/>
          </p:cNvPicPr>
          <p:nvPr/>
        </p:nvPicPr>
        <p:blipFill>
          <a:blip r:embed="rId5"/>
          <a:stretch>
            <a:fillRect/>
          </a:stretch>
        </p:blipFill>
        <p:spPr>
          <a:xfrm>
            <a:off x="1219200" y="4155373"/>
            <a:ext cx="11864910" cy="4440331"/>
          </a:xfrm>
          <a:prstGeom prst="rect">
            <a:avLst/>
          </a:prstGeom>
        </p:spPr>
      </p:pic>
    </p:spTree>
    <p:extLst>
      <p:ext uri="{BB962C8B-B14F-4D97-AF65-F5344CB8AC3E}">
        <p14:creationId xmlns:p14="http://schemas.microsoft.com/office/powerpoint/2010/main" val="193711178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5527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EB1B8359-E732-4D2D-87D7-566A4F971423}"/>
              </a:ext>
            </a:extLst>
          </p:cNvPr>
          <p:cNvPicPr>
            <a:picLocks noChangeAspect="1"/>
          </p:cNvPicPr>
          <p:nvPr/>
        </p:nvPicPr>
        <p:blipFill>
          <a:blip r:embed="rId5"/>
          <a:stretch>
            <a:fillRect/>
          </a:stretch>
        </p:blipFill>
        <p:spPr>
          <a:xfrm>
            <a:off x="1219200" y="3619500"/>
            <a:ext cx="7620000" cy="6230112"/>
          </a:xfrm>
          <a:prstGeom prst="rect">
            <a:avLst/>
          </a:prstGeom>
        </p:spPr>
      </p:pic>
    </p:spTree>
    <p:extLst>
      <p:ext uri="{BB962C8B-B14F-4D97-AF65-F5344CB8AC3E}">
        <p14:creationId xmlns:p14="http://schemas.microsoft.com/office/powerpoint/2010/main" val="182733024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55270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Shadow</a:t>
            </a:r>
          </a:p>
          <a:p>
            <a:r>
              <a:rPr lang="en-US" sz="3600" dirty="0">
                <a:solidFill>
                  <a:schemeClr val="bg1"/>
                </a:solidFill>
                <a:latin typeface="Arial Rounded MT Bold" panose="020F0704030504030204" pitchFamily="34" charset="0"/>
              </a:rPr>
              <a:t>Add a shadow to the pie chart by setting the shadows parameter to True: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a shadow:</a:t>
            </a:r>
          </a:p>
        </p:txBody>
      </p:sp>
      <p:pic>
        <p:nvPicPr>
          <p:cNvPr id="4" name="Picture 3">
            <a:extLst>
              <a:ext uri="{FF2B5EF4-FFF2-40B4-BE49-F238E27FC236}">
                <a16:creationId xmlns:a16="http://schemas.microsoft.com/office/drawing/2014/main" id="{4140B228-E8DD-436B-99B2-43790EAB8065}"/>
              </a:ext>
            </a:extLst>
          </p:cNvPr>
          <p:cNvPicPr>
            <a:picLocks noChangeAspect="1"/>
          </p:cNvPicPr>
          <p:nvPr/>
        </p:nvPicPr>
        <p:blipFill>
          <a:blip r:embed="rId5"/>
          <a:stretch>
            <a:fillRect/>
          </a:stretch>
        </p:blipFill>
        <p:spPr>
          <a:xfrm>
            <a:off x="1219200" y="6119289"/>
            <a:ext cx="10210800" cy="3780857"/>
          </a:xfrm>
          <a:prstGeom prst="rect">
            <a:avLst/>
          </a:prstGeom>
        </p:spPr>
      </p:pic>
    </p:spTree>
    <p:extLst>
      <p:ext uri="{BB962C8B-B14F-4D97-AF65-F5344CB8AC3E}">
        <p14:creationId xmlns:p14="http://schemas.microsoft.com/office/powerpoint/2010/main" val="390991621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218363"/>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75857B1F-148B-4866-8890-C72621AF9848}"/>
              </a:ext>
            </a:extLst>
          </p:cNvPr>
          <p:cNvPicPr>
            <a:picLocks noChangeAspect="1"/>
          </p:cNvPicPr>
          <p:nvPr/>
        </p:nvPicPr>
        <p:blipFill>
          <a:blip r:embed="rId5"/>
          <a:stretch>
            <a:fillRect/>
          </a:stretch>
        </p:blipFill>
        <p:spPr>
          <a:xfrm>
            <a:off x="1219200" y="3163262"/>
            <a:ext cx="7315200" cy="6086152"/>
          </a:xfrm>
          <a:prstGeom prst="rect">
            <a:avLst/>
          </a:prstGeom>
        </p:spPr>
      </p:pic>
    </p:spTree>
    <p:extLst>
      <p:ext uri="{BB962C8B-B14F-4D97-AF65-F5344CB8AC3E}">
        <p14:creationId xmlns:p14="http://schemas.microsoft.com/office/powerpoint/2010/main" val="64312983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1714500"/>
            <a:ext cx="12904997"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Colors</a:t>
            </a:r>
          </a:p>
          <a:p>
            <a:r>
              <a:rPr lang="en-US" sz="3600" dirty="0">
                <a:solidFill>
                  <a:schemeClr val="bg1"/>
                </a:solidFill>
                <a:latin typeface="Arial Rounded MT Bold" panose="020F0704030504030204" pitchFamily="34" charset="0"/>
              </a:rPr>
              <a:t>You can set the color of each wedge with the colors parameter.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colors parameter, if specified, must be an array with one value for each wedge: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Specify a new color for each wedge:</a:t>
            </a:r>
          </a:p>
        </p:txBody>
      </p:sp>
      <p:pic>
        <p:nvPicPr>
          <p:cNvPr id="4" name="Picture 3">
            <a:extLst>
              <a:ext uri="{FF2B5EF4-FFF2-40B4-BE49-F238E27FC236}">
                <a16:creationId xmlns:a16="http://schemas.microsoft.com/office/drawing/2014/main" id="{7EE34238-66C1-49DF-8C44-81CF20891CE5}"/>
              </a:ext>
            </a:extLst>
          </p:cNvPr>
          <p:cNvPicPr>
            <a:picLocks noChangeAspect="1"/>
          </p:cNvPicPr>
          <p:nvPr/>
        </p:nvPicPr>
        <p:blipFill>
          <a:blip r:embed="rId5"/>
          <a:stretch>
            <a:fillRect/>
          </a:stretch>
        </p:blipFill>
        <p:spPr>
          <a:xfrm>
            <a:off x="1219200" y="6789881"/>
            <a:ext cx="8229600" cy="3229337"/>
          </a:xfrm>
          <a:prstGeom prst="rect">
            <a:avLst/>
          </a:prstGeom>
        </p:spPr>
      </p:pic>
    </p:spTree>
    <p:extLst>
      <p:ext uri="{BB962C8B-B14F-4D97-AF65-F5344CB8AC3E}">
        <p14:creationId xmlns:p14="http://schemas.microsoft.com/office/powerpoint/2010/main" val="59782188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171450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8021F6CF-99D4-4DF9-B4BC-1522DA08FB1C}"/>
              </a:ext>
            </a:extLst>
          </p:cNvPr>
          <p:cNvPicPr>
            <a:picLocks noChangeAspect="1"/>
          </p:cNvPicPr>
          <p:nvPr/>
        </p:nvPicPr>
        <p:blipFill>
          <a:blip r:embed="rId5"/>
          <a:stretch>
            <a:fillRect/>
          </a:stretch>
        </p:blipFill>
        <p:spPr>
          <a:xfrm>
            <a:off x="1219200" y="2628900"/>
            <a:ext cx="8382000" cy="6811244"/>
          </a:xfrm>
          <a:prstGeom prst="rect">
            <a:avLst/>
          </a:prstGeom>
        </p:spPr>
      </p:pic>
    </p:spTree>
    <p:extLst>
      <p:ext uri="{BB962C8B-B14F-4D97-AF65-F5344CB8AC3E}">
        <p14:creationId xmlns:p14="http://schemas.microsoft.com/office/powerpoint/2010/main" val="244821614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297389"/>
            <a:ext cx="12904997"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use Hexadecimal color values, any of the 140 supported color names, or one of these shortcuts: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'r' - Red</a:t>
            </a:r>
          </a:p>
          <a:p>
            <a:r>
              <a:rPr lang="en-US" sz="3600" dirty="0">
                <a:solidFill>
                  <a:schemeClr val="bg1"/>
                </a:solidFill>
                <a:latin typeface="Arial Rounded MT Bold" panose="020F0704030504030204" pitchFamily="34" charset="0"/>
              </a:rPr>
              <a:t>'g' - Green</a:t>
            </a:r>
          </a:p>
          <a:p>
            <a:r>
              <a:rPr lang="en-US" sz="3600" dirty="0">
                <a:solidFill>
                  <a:schemeClr val="bg1"/>
                </a:solidFill>
                <a:latin typeface="Arial Rounded MT Bold" panose="020F0704030504030204" pitchFamily="34" charset="0"/>
              </a:rPr>
              <a:t>'b' - Blue</a:t>
            </a:r>
          </a:p>
          <a:p>
            <a:r>
              <a:rPr lang="en-US" sz="3600" dirty="0">
                <a:solidFill>
                  <a:schemeClr val="bg1"/>
                </a:solidFill>
                <a:latin typeface="Arial Rounded MT Bold" panose="020F0704030504030204" pitchFamily="34" charset="0"/>
              </a:rPr>
              <a:t>'c' - Cyan</a:t>
            </a:r>
          </a:p>
          <a:p>
            <a:r>
              <a:rPr lang="en-US" sz="3600" dirty="0">
                <a:solidFill>
                  <a:schemeClr val="bg1"/>
                </a:solidFill>
                <a:latin typeface="Arial Rounded MT Bold" panose="020F0704030504030204" pitchFamily="34" charset="0"/>
              </a:rPr>
              <a:t>'m' - Magenta</a:t>
            </a:r>
          </a:p>
          <a:p>
            <a:r>
              <a:rPr lang="en-US" sz="3600" dirty="0">
                <a:solidFill>
                  <a:schemeClr val="bg1"/>
                </a:solidFill>
                <a:latin typeface="Arial Rounded MT Bold" panose="020F0704030504030204" pitchFamily="34" charset="0"/>
              </a:rPr>
              <a:t>'y' - Yellow</a:t>
            </a:r>
          </a:p>
          <a:p>
            <a:r>
              <a:rPr lang="en-US" sz="3600" dirty="0">
                <a:solidFill>
                  <a:schemeClr val="bg1"/>
                </a:solidFill>
                <a:latin typeface="Arial Rounded MT Bold" panose="020F0704030504030204" pitchFamily="34" charset="0"/>
              </a:rPr>
              <a:t>'k' - Black</a:t>
            </a:r>
          </a:p>
          <a:p>
            <a:r>
              <a:rPr lang="en-US" sz="3600" dirty="0">
                <a:solidFill>
                  <a:schemeClr val="bg1"/>
                </a:solidFill>
                <a:latin typeface="Arial Rounded MT Bold" panose="020F0704030504030204" pitchFamily="34" charset="0"/>
              </a:rPr>
              <a:t>'w' - White</a:t>
            </a:r>
          </a:p>
        </p:txBody>
      </p:sp>
    </p:spTree>
    <p:extLst>
      <p:ext uri="{BB962C8B-B14F-4D97-AF65-F5344CB8AC3E}">
        <p14:creationId xmlns:p14="http://schemas.microsoft.com/office/powerpoint/2010/main" val="254395304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99706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Iterate the characters of a string:</a:t>
            </a:r>
          </a:p>
        </p:txBody>
      </p:sp>
      <p:pic>
        <p:nvPicPr>
          <p:cNvPr id="6" name="Picture 5">
            <a:extLst>
              <a:ext uri="{FF2B5EF4-FFF2-40B4-BE49-F238E27FC236}">
                <a16:creationId xmlns:a16="http://schemas.microsoft.com/office/drawing/2014/main" id="{55ED581E-B983-4DF8-85D5-DEABA1CA2D7D}"/>
              </a:ext>
            </a:extLst>
          </p:cNvPr>
          <p:cNvPicPr>
            <a:picLocks noChangeAspect="1"/>
          </p:cNvPicPr>
          <p:nvPr/>
        </p:nvPicPr>
        <p:blipFill>
          <a:blip r:embed="rId4"/>
          <a:stretch>
            <a:fillRect/>
          </a:stretch>
        </p:blipFill>
        <p:spPr>
          <a:xfrm>
            <a:off x="1564623" y="4587192"/>
            <a:ext cx="9787388" cy="1804240"/>
          </a:xfrm>
          <a:prstGeom prst="rect">
            <a:avLst/>
          </a:prstGeom>
        </p:spPr>
      </p:pic>
    </p:spTree>
    <p:extLst>
      <p:ext uri="{BB962C8B-B14F-4D97-AF65-F5344CB8AC3E}">
        <p14:creationId xmlns:p14="http://schemas.microsoft.com/office/powerpoint/2010/main" val="2820222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297389"/>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Legend</a:t>
            </a:r>
          </a:p>
          <a:p>
            <a:r>
              <a:rPr lang="en-US" sz="3600" dirty="0">
                <a:solidFill>
                  <a:schemeClr val="bg1"/>
                </a:solidFill>
                <a:latin typeface="Arial Rounded MT Bold" panose="020F0704030504030204" pitchFamily="34" charset="0"/>
              </a:rPr>
              <a:t>To add a list of explanation for each wedge, use the legend()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a legend:</a:t>
            </a:r>
          </a:p>
        </p:txBody>
      </p:sp>
      <p:pic>
        <p:nvPicPr>
          <p:cNvPr id="4" name="Picture 3">
            <a:extLst>
              <a:ext uri="{FF2B5EF4-FFF2-40B4-BE49-F238E27FC236}">
                <a16:creationId xmlns:a16="http://schemas.microsoft.com/office/drawing/2014/main" id="{281E5E13-BD84-4B71-B18B-95C83BA00E90}"/>
              </a:ext>
            </a:extLst>
          </p:cNvPr>
          <p:cNvPicPr>
            <a:picLocks noChangeAspect="1"/>
          </p:cNvPicPr>
          <p:nvPr/>
        </p:nvPicPr>
        <p:blipFill>
          <a:blip r:embed="rId5"/>
          <a:stretch>
            <a:fillRect/>
          </a:stretch>
        </p:blipFill>
        <p:spPr>
          <a:xfrm>
            <a:off x="1219200" y="5866251"/>
            <a:ext cx="10287000" cy="4049278"/>
          </a:xfrm>
          <a:prstGeom prst="rect">
            <a:avLst/>
          </a:prstGeom>
        </p:spPr>
      </p:pic>
    </p:spTree>
    <p:extLst>
      <p:ext uri="{BB962C8B-B14F-4D97-AF65-F5344CB8AC3E}">
        <p14:creationId xmlns:p14="http://schemas.microsoft.com/office/powerpoint/2010/main" val="3124418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1248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0EAFAB15-83A6-4D15-BA51-94A64CA3643A}"/>
              </a:ext>
            </a:extLst>
          </p:cNvPr>
          <p:cNvPicPr>
            <a:picLocks noChangeAspect="1"/>
          </p:cNvPicPr>
          <p:nvPr/>
        </p:nvPicPr>
        <p:blipFill>
          <a:blip r:embed="rId5"/>
          <a:stretch>
            <a:fillRect/>
          </a:stretch>
        </p:blipFill>
        <p:spPr>
          <a:xfrm>
            <a:off x="1219200" y="3000539"/>
            <a:ext cx="7924800" cy="6581819"/>
          </a:xfrm>
          <a:prstGeom prst="rect">
            <a:avLst/>
          </a:prstGeom>
        </p:spPr>
      </p:pic>
    </p:spTree>
    <p:extLst>
      <p:ext uri="{BB962C8B-B14F-4D97-AF65-F5344CB8AC3E}">
        <p14:creationId xmlns:p14="http://schemas.microsoft.com/office/powerpoint/2010/main" val="111423199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12480"/>
            <a:ext cx="12904997"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Legend With Header</a:t>
            </a:r>
          </a:p>
          <a:p>
            <a:r>
              <a:rPr lang="en-US" sz="3600" dirty="0">
                <a:solidFill>
                  <a:schemeClr val="bg1"/>
                </a:solidFill>
                <a:latin typeface="Arial Rounded MT Bold" panose="020F0704030504030204" pitchFamily="34" charset="0"/>
              </a:rPr>
              <a:t>To add a header to the legend, add the title parameter to the legend function.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Add a legend with a header:</a:t>
            </a:r>
          </a:p>
        </p:txBody>
      </p:sp>
      <p:pic>
        <p:nvPicPr>
          <p:cNvPr id="4" name="Picture 3">
            <a:extLst>
              <a:ext uri="{FF2B5EF4-FFF2-40B4-BE49-F238E27FC236}">
                <a16:creationId xmlns:a16="http://schemas.microsoft.com/office/drawing/2014/main" id="{673C059E-ECE7-4789-BC26-944291F8C5F8}"/>
              </a:ext>
            </a:extLst>
          </p:cNvPr>
          <p:cNvPicPr>
            <a:picLocks noChangeAspect="1"/>
          </p:cNvPicPr>
          <p:nvPr/>
        </p:nvPicPr>
        <p:blipFill>
          <a:blip r:embed="rId5"/>
          <a:stretch>
            <a:fillRect/>
          </a:stretch>
        </p:blipFill>
        <p:spPr>
          <a:xfrm>
            <a:off x="1188720" y="5698166"/>
            <a:ext cx="10169732" cy="4194842"/>
          </a:xfrm>
          <a:prstGeom prst="rect">
            <a:avLst/>
          </a:prstGeom>
        </p:spPr>
      </p:pic>
    </p:spTree>
    <p:extLst>
      <p:ext uri="{BB962C8B-B14F-4D97-AF65-F5344CB8AC3E}">
        <p14:creationId xmlns:p14="http://schemas.microsoft.com/office/powerpoint/2010/main" val="267719896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Matplotlib Pie Charts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112480"/>
            <a:ext cx="12904997" cy="56618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Result:</a:t>
            </a:r>
          </a:p>
        </p:txBody>
      </p:sp>
      <p:pic>
        <p:nvPicPr>
          <p:cNvPr id="5" name="Picture 4">
            <a:extLst>
              <a:ext uri="{FF2B5EF4-FFF2-40B4-BE49-F238E27FC236}">
                <a16:creationId xmlns:a16="http://schemas.microsoft.com/office/drawing/2014/main" id="{29CDA799-2EB6-4918-A9A8-31F212C52101}"/>
              </a:ext>
            </a:extLst>
          </p:cNvPr>
          <p:cNvPicPr>
            <a:picLocks noChangeAspect="1"/>
          </p:cNvPicPr>
          <p:nvPr/>
        </p:nvPicPr>
        <p:blipFill>
          <a:blip r:embed="rId5"/>
          <a:stretch>
            <a:fillRect/>
          </a:stretch>
        </p:blipFill>
        <p:spPr>
          <a:xfrm>
            <a:off x="1203960" y="2928655"/>
            <a:ext cx="8991600" cy="6964353"/>
          </a:xfrm>
          <a:prstGeom prst="rect">
            <a:avLst/>
          </a:prstGeom>
        </p:spPr>
      </p:pic>
    </p:spTree>
    <p:extLst>
      <p:ext uri="{BB962C8B-B14F-4D97-AF65-F5344CB8AC3E}">
        <p14:creationId xmlns:p14="http://schemas.microsoft.com/office/powerpoint/2010/main" val="160315126"/>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219200" y="2705100"/>
            <a:ext cx="12904997" cy="4444165"/>
          </a:xfrm>
          <a:prstGeom prst="rect">
            <a:avLst/>
          </a:prstGeom>
        </p:spPr>
        <p:txBody>
          <a:bodyPr vert="horz" wrap="square" lIns="0" tIns="12065" rIns="0" bIns="0" rtlCol="0">
            <a:spAutoFit/>
          </a:bodyPr>
          <a:lstStyle/>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Machine Learning is making the computer learn from studying data and statistics.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Machine Learning is a step into the direction of artificial intelligence (AI).</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Machine Learning is a program that analyses data and learns to predict the outcome.</a:t>
            </a:r>
          </a:p>
        </p:txBody>
      </p:sp>
    </p:spTree>
    <p:extLst>
      <p:ext uri="{BB962C8B-B14F-4D97-AF65-F5344CB8AC3E}">
        <p14:creationId xmlns:p14="http://schemas.microsoft.com/office/powerpoint/2010/main" val="111011006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188720" y="2552700"/>
            <a:ext cx="12904997" cy="6106159"/>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Where To Start?</a:t>
            </a:r>
          </a:p>
          <a:p>
            <a:endParaRPr lang="en-US" sz="3600" dirty="0">
              <a:solidFill>
                <a:srgbClr val="FFC000"/>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In this tutorial we will go back to mathematics and study statistics, and how to calculate important numbers based on data sets.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We will also learn how to use various Python modules to get the answers we need.</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And we will learn how to make functions that are able to predict the outcome based on what we have learned.</a:t>
            </a:r>
          </a:p>
        </p:txBody>
      </p:sp>
    </p:spTree>
    <p:extLst>
      <p:ext uri="{BB962C8B-B14F-4D97-AF65-F5344CB8AC3E}">
        <p14:creationId xmlns:p14="http://schemas.microsoft.com/office/powerpoint/2010/main" val="2313194211"/>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188720" y="2552700"/>
            <a:ext cx="12904997" cy="3336170"/>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Data Set</a:t>
            </a:r>
          </a:p>
          <a:p>
            <a:r>
              <a:rPr lang="en-US" sz="3600" dirty="0">
                <a:solidFill>
                  <a:schemeClr val="bg1"/>
                </a:solidFill>
                <a:latin typeface="Arial Rounded MT Bold" panose="020F0704030504030204" pitchFamily="34" charset="0"/>
              </a:rPr>
              <a:t>In the mind of a computer, a data set is any collection of data. It can be anything from an array to a complete database.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 of an array:</a:t>
            </a:r>
          </a:p>
        </p:txBody>
      </p:sp>
      <p:pic>
        <p:nvPicPr>
          <p:cNvPr id="4" name="Picture 3">
            <a:extLst>
              <a:ext uri="{FF2B5EF4-FFF2-40B4-BE49-F238E27FC236}">
                <a16:creationId xmlns:a16="http://schemas.microsoft.com/office/drawing/2014/main" id="{3C80305E-168D-4F65-80FF-0F31DEA3F9D1}"/>
              </a:ext>
            </a:extLst>
          </p:cNvPr>
          <p:cNvPicPr>
            <a:picLocks noChangeAspect="1"/>
          </p:cNvPicPr>
          <p:nvPr/>
        </p:nvPicPr>
        <p:blipFill>
          <a:blip r:embed="rId5"/>
          <a:stretch>
            <a:fillRect/>
          </a:stretch>
        </p:blipFill>
        <p:spPr>
          <a:xfrm>
            <a:off x="1188720" y="6332605"/>
            <a:ext cx="7726680" cy="1006541"/>
          </a:xfrm>
          <a:prstGeom prst="rect">
            <a:avLst/>
          </a:prstGeom>
        </p:spPr>
      </p:pic>
    </p:spTree>
    <p:extLst>
      <p:ext uri="{BB962C8B-B14F-4D97-AF65-F5344CB8AC3E}">
        <p14:creationId xmlns:p14="http://schemas.microsoft.com/office/powerpoint/2010/main" val="1465431037"/>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066800" y="1869720"/>
            <a:ext cx="12904997" cy="566181"/>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Example of a database:</a:t>
            </a:r>
            <a:endParaRPr lang="en-US" sz="3600" dirty="0">
              <a:solidFill>
                <a:schemeClr val="bg1"/>
              </a:solidFill>
              <a:latin typeface="Arial Rounded MT Bold" panose="020F0704030504030204" pitchFamily="34" charset="0"/>
            </a:endParaRPr>
          </a:p>
        </p:txBody>
      </p:sp>
      <p:pic>
        <p:nvPicPr>
          <p:cNvPr id="8" name="Picture 7">
            <a:extLst>
              <a:ext uri="{FF2B5EF4-FFF2-40B4-BE49-F238E27FC236}">
                <a16:creationId xmlns:a16="http://schemas.microsoft.com/office/drawing/2014/main" id="{1E18BBA1-DE29-4F2E-9944-07755B1BD2BD}"/>
              </a:ext>
            </a:extLst>
          </p:cNvPr>
          <p:cNvPicPr>
            <a:picLocks noChangeAspect="1"/>
          </p:cNvPicPr>
          <p:nvPr/>
        </p:nvPicPr>
        <p:blipFill>
          <a:blip r:embed="rId5"/>
          <a:stretch>
            <a:fillRect/>
          </a:stretch>
        </p:blipFill>
        <p:spPr>
          <a:xfrm>
            <a:off x="1066800" y="2630240"/>
            <a:ext cx="12011025" cy="7200900"/>
          </a:xfrm>
          <a:prstGeom prst="rect">
            <a:avLst/>
          </a:prstGeom>
        </p:spPr>
      </p:pic>
    </p:spTree>
    <p:extLst>
      <p:ext uri="{BB962C8B-B14F-4D97-AF65-F5344CB8AC3E}">
        <p14:creationId xmlns:p14="http://schemas.microsoft.com/office/powerpoint/2010/main" val="348494348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066800" y="2182082"/>
            <a:ext cx="12904997" cy="6660157"/>
          </a:xfrm>
          <a:prstGeom prst="rect">
            <a:avLst/>
          </a:prstGeom>
        </p:spPr>
        <p:txBody>
          <a:bodyPr vert="horz" wrap="square" lIns="0" tIns="12065" rIns="0" bIns="0" rtlCol="0">
            <a:spAutoFit/>
          </a:bodyPr>
          <a:lstStyle/>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By looking at the array, we can guess that the average value is probably around 80 or 90, and we are also able to determine the highest value and the lowest value, but what else can we do?</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And by looking at the database we can see that the most popular color is white, and the oldest car is 17 years, but what if we could predict if a car had an </a:t>
            </a:r>
            <a:r>
              <a:rPr lang="en-US" sz="3600" dirty="0" err="1">
                <a:solidFill>
                  <a:schemeClr val="bg1"/>
                </a:solidFill>
                <a:latin typeface="Arial Rounded MT Bold" panose="020F0704030504030204" pitchFamily="34" charset="0"/>
              </a:rPr>
              <a:t>AutoPass</a:t>
            </a:r>
            <a:r>
              <a:rPr lang="en-US" sz="3600" dirty="0">
                <a:solidFill>
                  <a:schemeClr val="bg1"/>
                </a:solidFill>
                <a:latin typeface="Arial Rounded MT Bold" panose="020F0704030504030204" pitchFamily="34" charset="0"/>
              </a:rPr>
              <a:t>, just by looking at the other values?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That is what Machine Learning is for! Analyzing data and predicting the outcome!</a:t>
            </a:r>
          </a:p>
        </p:txBody>
      </p:sp>
    </p:spTree>
    <p:extLst>
      <p:ext uri="{BB962C8B-B14F-4D97-AF65-F5344CB8AC3E}">
        <p14:creationId xmlns:p14="http://schemas.microsoft.com/office/powerpoint/2010/main" val="1955424718"/>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066800" y="2182082"/>
            <a:ext cx="12904997" cy="6660157"/>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Data Types</a:t>
            </a: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To analyze data, it is important to know what type of data we are dealing with.</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We can split the data types into three main categories: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Numerical</a:t>
            </a: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Categorical</a:t>
            </a: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Ordinal</a:t>
            </a: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Numerical data are numbers, and can be split into two numerical categories: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774955159"/>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571527"/>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676400" y="2220182"/>
            <a:ext cx="12560952" cy="7398820"/>
          </a:xfrm>
          <a:prstGeom prst="rect">
            <a:avLst/>
          </a:prstGeom>
        </p:spPr>
        <p:txBody>
          <a:bodyPr vert="horz" wrap="square" lIns="0" tIns="12065" rIns="0" bIns="0" rtlCol="0">
            <a:spAutoFit/>
          </a:bodyPr>
          <a:lstStyle/>
          <a:p>
            <a:pPr fontAlgn="base"/>
            <a:r>
              <a:rPr lang="en-US" sz="3200" dirty="0">
                <a:solidFill>
                  <a:schemeClr val="accent1"/>
                </a:solidFill>
                <a:latin typeface="Arial Rounded MT Bold" panose="020F0704030504030204" pitchFamily="34" charset="0"/>
              </a:rPr>
              <a:t>Create an Iterator</a:t>
            </a: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To create an object/class as an iterator you have to implement the methods __</a:t>
            </a:r>
            <a:r>
              <a:rPr lang="en-US" sz="3200" dirty="0" err="1">
                <a:solidFill>
                  <a:schemeClr val="bg1"/>
                </a:solidFill>
                <a:latin typeface="Arial Rounded MT Bold" panose="020F0704030504030204" pitchFamily="34" charset="0"/>
              </a:rPr>
              <a:t>iter</a:t>
            </a:r>
            <a:r>
              <a:rPr lang="en-US" sz="3200" dirty="0">
                <a:solidFill>
                  <a:schemeClr val="bg1"/>
                </a:solidFill>
                <a:latin typeface="Arial Rounded MT Bold" panose="020F0704030504030204" pitchFamily="34" charset="0"/>
              </a:rPr>
              <a:t>__() and __next__() to your object.</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As you have learned in the Python Classes/Objects chapter, all classes have a function called __</a:t>
            </a:r>
            <a:r>
              <a:rPr lang="en-US" sz="3200" dirty="0" err="1">
                <a:solidFill>
                  <a:schemeClr val="bg1"/>
                </a:solidFill>
                <a:latin typeface="Arial Rounded MT Bold" panose="020F0704030504030204" pitchFamily="34" charset="0"/>
              </a:rPr>
              <a:t>init</a:t>
            </a:r>
            <a:r>
              <a:rPr lang="en-US" sz="3200" dirty="0">
                <a:solidFill>
                  <a:schemeClr val="bg1"/>
                </a:solidFill>
                <a:latin typeface="Arial Rounded MT Bold" panose="020F0704030504030204" pitchFamily="34" charset="0"/>
              </a:rPr>
              <a:t>__(), which allows you to do some initializing when the object is being created.</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The __</a:t>
            </a:r>
            <a:r>
              <a:rPr lang="en-US" sz="3200" dirty="0" err="1">
                <a:solidFill>
                  <a:schemeClr val="bg1"/>
                </a:solidFill>
                <a:latin typeface="Arial Rounded MT Bold" panose="020F0704030504030204" pitchFamily="34" charset="0"/>
              </a:rPr>
              <a:t>iter</a:t>
            </a:r>
            <a:r>
              <a:rPr lang="en-US" sz="3200" dirty="0">
                <a:solidFill>
                  <a:schemeClr val="bg1"/>
                </a:solidFill>
                <a:latin typeface="Arial Rounded MT Bold" panose="020F0704030504030204" pitchFamily="34" charset="0"/>
              </a:rPr>
              <a:t>__() method acts similar, you can do operations (initializing etc.), but must always return the iterator object itself.</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The __next__() method also allows you to do operations, and must return the next item in the sequence.</a:t>
            </a:r>
          </a:p>
        </p:txBody>
      </p:sp>
    </p:spTree>
    <p:extLst>
      <p:ext uri="{BB962C8B-B14F-4D97-AF65-F5344CB8AC3E}">
        <p14:creationId xmlns:p14="http://schemas.microsoft.com/office/powerpoint/2010/main" val="1850980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066800" y="1972470"/>
            <a:ext cx="12904997" cy="8322150"/>
          </a:xfrm>
          <a:prstGeom prst="rect">
            <a:avLst/>
          </a:prstGeom>
        </p:spPr>
        <p:txBody>
          <a:bodyPr vert="horz" wrap="square" lIns="0" tIns="12065" rIns="0" bIns="0" rtlCol="0">
            <a:spAutoFit/>
          </a:bodyPr>
          <a:lstStyle/>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Categorical data are values that cannot be measured up against each other. Example: a color value, or any yes/no values.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Ordinal data are like categorical data, but can be measured up against each other. Example: school grades where A is better than B and so on.</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By knowing the data type of your data source, you will be able to know what technique to use when analyzing them.</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You will learn more about statistics and analyzing data in the next chapters.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84848275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F51DF"/>
          </a:solidFill>
        </p:spPr>
        <p:txBody>
          <a:bodyPr wrap="square" lIns="0" tIns="0" rIns="0" bIns="0" rtlCol="0"/>
          <a:lstStyle/>
          <a:p>
            <a:endParaRPr lang="en-IN" dirty="0"/>
          </a:p>
        </p:txBody>
      </p:sp>
      <p:sp>
        <p:nvSpPr>
          <p:cNvPr id="3" name="object 3"/>
          <p:cNvSpPr txBox="1">
            <a:spLocks noGrp="1"/>
          </p:cNvSpPr>
          <p:nvPr>
            <p:ph type="title"/>
          </p:nvPr>
        </p:nvSpPr>
        <p:spPr>
          <a:xfrm>
            <a:off x="1219200" y="393992"/>
            <a:ext cx="14325600"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Machine Learning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bject 4">
            <a:extLst>
              <a:ext uri="{FF2B5EF4-FFF2-40B4-BE49-F238E27FC236}">
                <a16:creationId xmlns:a16="http://schemas.microsoft.com/office/drawing/2014/main" id="{866216DF-68E1-4BA8-82A0-02324A01C003}"/>
              </a:ext>
            </a:extLst>
          </p:cNvPr>
          <p:cNvSpPr txBox="1"/>
          <p:nvPr/>
        </p:nvSpPr>
        <p:spPr>
          <a:xfrm>
            <a:off x="1066800" y="1972470"/>
            <a:ext cx="12904997" cy="8322150"/>
          </a:xfrm>
          <a:prstGeom prst="rect">
            <a:avLst/>
          </a:prstGeom>
        </p:spPr>
        <p:txBody>
          <a:bodyPr vert="horz" wrap="square" lIns="0" tIns="12065" rIns="0" bIns="0" rtlCol="0">
            <a:spAutoFit/>
          </a:bodyPr>
          <a:lstStyle/>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Categorical data are values that cannot be measured up against each other. Example: a color value, or any yes/no values.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Ordinal data are like categorical data, but can be measured up against each other. Example: school grades where A is better than B and so on.</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By knowing the data type of your data source, you will be able to know what technique to use when analyzing them.</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a:p>
            <a:pPr marL="571500" indent="-571500">
              <a:buFont typeface="Arial" panose="020B0604020202020204" pitchFamily="34" charset="0"/>
              <a:buChar char="•"/>
            </a:pPr>
            <a:r>
              <a:rPr lang="en-US" sz="3600" dirty="0">
                <a:solidFill>
                  <a:schemeClr val="bg1"/>
                </a:solidFill>
                <a:latin typeface="Arial Rounded MT Bold" panose="020F0704030504030204" pitchFamily="34" charset="0"/>
              </a:rPr>
              <a:t>You will learn more about statistics and analyzing data in the next chapters.</a:t>
            </a:r>
          </a:p>
          <a:p>
            <a:pPr marL="571500" indent="-571500">
              <a:buFont typeface="Arial" panose="020B0604020202020204" pitchFamily="34" charset="0"/>
              <a:buChar char="•"/>
            </a:pPr>
            <a:endParaRPr lang="en-US" sz="36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572623680"/>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0-#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676400" y="2658427"/>
            <a:ext cx="12560952" cy="1489510"/>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Create an iterator that returns numbers, starting with 1, and each sequence will increase by one (returning 1,2,3,4,5 etc.):</a:t>
            </a:r>
          </a:p>
        </p:txBody>
      </p:sp>
      <p:pic>
        <p:nvPicPr>
          <p:cNvPr id="5" name="Picture 4">
            <a:extLst>
              <a:ext uri="{FF2B5EF4-FFF2-40B4-BE49-F238E27FC236}">
                <a16:creationId xmlns:a16="http://schemas.microsoft.com/office/drawing/2014/main" id="{C8079C4D-BB7E-41CC-B2A9-C9DF0127E500}"/>
              </a:ext>
            </a:extLst>
          </p:cNvPr>
          <p:cNvPicPr>
            <a:picLocks noChangeAspect="1"/>
          </p:cNvPicPr>
          <p:nvPr/>
        </p:nvPicPr>
        <p:blipFill>
          <a:blip r:embed="rId4"/>
          <a:stretch>
            <a:fillRect/>
          </a:stretch>
        </p:blipFill>
        <p:spPr>
          <a:xfrm>
            <a:off x="1676400" y="4305300"/>
            <a:ext cx="8872782" cy="5724376"/>
          </a:xfrm>
          <a:prstGeom prst="rect">
            <a:avLst/>
          </a:prstGeom>
          <a:solidFill>
            <a:schemeClr val="accent2">
              <a:lumMod val="75000"/>
            </a:schemeClr>
          </a:solidFill>
        </p:spPr>
      </p:pic>
    </p:spTree>
    <p:extLst>
      <p:ext uri="{BB962C8B-B14F-4D97-AF65-F5344CB8AC3E}">
        <p14:creationId xmlns:p14="http://schemas.microsoft.com/office/powerpoint/2010/main" val="21333242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5429050"/>
          </a:xfrm>
          <a:prstGeom prst="rect">
            <a:avLst/>
          </a:prstGeom>
        </p:spPr>
        <p:txBody>
          <a:bodyPr vert="horz" wrap="square" lIns="0" tIns="12065" rIns="0" bIns="0" rtlCol="0">
            <a:spAutoFit/>
          </a:bodyPr>
          <a:lstStyle/>
          <a:p>
            <a:pPr fontAlgn="base"/>
            <a:r>
              <a:rPr lang="en-US" sz="3200" dirty="0">
                <a:solidFill>
                  <a:schemeClr val="accent1"/>
                </a:solidFill>
                <a:latin typeface="Arial Rounded MT Bold" panose="020F0704030504030204" pitchFamily="34" charset="0"/>
              </a:rPr>
              <a:t>StopIteration</a:t>
            </a: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The example above would continue forever if you had enough next() statements, or if it was used in a for loop.</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To prevent the iteration to go on forever, we can use the StopIteration statement.</a:t>
            </a:r>
          </a:p>
          <a:p>
            <a:pPr marL="457200" indent="-457200" fontAlgn="base">
              <a:buFont typeface="Arial" panose="020B0604020202020204" pitchFamily="34" charset="0"/>
              <a:buChar char="•"/>
            </a:pPr>
            <a:endParaRPr lang="en-US" sz="3200" dirty="0">
              <a:solidFill>
                <a:schemeClr val="bg1"/>
              </a:solidFill>
              <a:latin typeface="Arial Rounded MT Bold" panose="020F0704030504030204" pitchFamily="34" charset="0"/>
            </a:endParaRPr>
          </a:p>
          <a:p>
            <a:pPr marL="457200" indent="-457200" fontAlgn="base">
              <a:buFont typeface="Arial" panose="020B0604020202020204" pitchFamily="34" charset="0"/>
              <a:buChar char="•"/>
            </a:pPr>
            <a:r>
              <a:rPr lang="en-US" sz="3200" dirty="0">
                <a:solidFill>
                  <a:schemeClr val="bg1"/>
                </a:solidFill>
                <a:latin typeface="Arial Rounded MT Bold" panose="020F0704030504030204" pitchFamily="34" charset="0"/>
              </a:rPr>
              <a:t>In the __next__() method, we can add a terminating condition to raise an error if the iteration is done a specified number of times:</a:t>
            </a:r>
          </a:p>
          <a:p>
            <a:pPr fontAlgn="base"/>
            <a:endParaRPr lang="en-US" sz="32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41435933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2">
              <a:lumMod val="75000"/>
            </a:schemeClr>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Iterators</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3" y="2898501"/>
            <a:ext cx="12560952" cy="99706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Stop after 20 iterations:</a:t>
            </a:r>
          </a:p>
        </p:txBody>
      </p:sp>
      <p:pic>
        <p:nvPicPr>
          <p:cNvPr id="5" name="Picture 4">
            <a:extLst>
              <a:ext uri="{FF2B5EF4-FFF2-40B4-BE49-F238E27FC236}">
                <a16:creationId xmlns:a16="http://schemas.microsoft.com/office/drawing/2014/main" id="{68293DD4-BE31-402F-B8C6-C316A0E038F0}"/>
              </a:ext>
            </a:extLst>
          </p:cNvPr>
          <p:cNvPicPr>
            <a:picLocks noChangeAspect="1"/>
          </p:cNvPicPr>
          <p:nvPr/>
        </p:nvPicPr>
        <p:blipFill>
          <a:blip r:embed="rId4"/>
          <a:stretch>
            <a:fillRect/>
          </a:stretch>
        </p:blipFill>
        <p:spPr>
          <a:xfrm>
            <a:off x="1602722" y="4229099"/>
            <a:ext cx="9903477" cy="6012019"/>
          </a:xfrm>
          <a:prstGeom prst="rect">
            <a:avLst/>
          </a:prstGeom>
        </p:spPr>
      </p:pic>
    </p:spTree>
    <p:extLst>
      <p:ext uri="{BB962C8B-B14F-4D97-AF65-F5344CB8AC3E}">
        <p14:creationId xmlns:p14="http://schemas.microsoft.com/office/powerpoint/2010/main" val="7606478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lang="en-IN" dirty="0"/>
          </a:p>
        </p:txBody>
      </p:sp>
      <p:sp>
        <p:nvSpPr>
          <p:cNvPr id="3" name="object 3"/>
          <p:cNvSpPr txBox="1">
            <a:spLocks noGrp="1"/>
          </p:cNvSpPr>
          <p:nvPr>
            <p:ph type="title"/>
          </p:nvPr>
        </p:nvSpPr>
        <p:spPr>
          <a:xfrm>
            <a:off x="2362200" y="691121"/>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Scope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92686" y="2234130"/>
            <a:ext cx="12560952" cy="5429050"/>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A variable is only available from inside the region it is created. This is called scope.</a:t>
            </a:r>
          </a:p>
          <a:p>
            <a:pPr fontAlgn="base"/>
            <a:endParaRPr lang="en-US" sz="3200" dirty="0">
              <a:solidFill>
                <a:schemeClr val="bg1"/>
              </a:solidFill>
              <a:latin typeface="Arial Rounded MT Bold" panose="020F0704030504030204" pitchFamily="34" charset="0"/>
            </a:endParaRPr>
          </a:p>
          <a:p>
            <a:pPr fontAlgn="base"/>
            <a:r>
              <a:rPr lang="en-US" sz="3200" dirty="0">
                <a:solidFill>
                  <a:srgbClr val="FFFF00"/>
                </a:solidFill>
                <a:latin typeface="Arial Rounded MT Bold" panose="020F0704030504030204" pitchFamily="34" charset="0"/>
              </a:rPr>
              <a:t>Local Scope</a:t>
            </a:r>
          </a:p>
          <a:p>
            <a:pPr fontAlgn="base"/>
            <a:r>
              <a:rPr lang="en-US" sz="3200" dirty="0">
                <a:solidFill>
                  <a:schemeClr val="bg1"/>
                </a:solidFill>
                <a:latin typeface="Arial Rounded MT Bold" panose="020F0704030504030204" pitchFamily="34" charset="0"/>
              </a:rPr>
              <a:t>A variable created inside a function belongs to the local scope of that function, and can only be used inside that function.</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A variable created inside a function is available inside that function:</a:t>
            </a:r>
          </a:p>
          <a:p>
            <a:pPr fontAlgn="base"/>
            <a:endParaRPr lang="en-US" sz="3200" dirty="0">
              <a:solidFill>
                <a:schemeClr val="bg1"/>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8495966B-32A7-4363-AAF8-7EB71C08C5A3}"/>
              </a:ext>
            </a:extLst>
          </p:cNvPr>
          <p:cNvPicPr>
            <a:picLocks noChangeAspect="1"/>
          </p:cNvPicPr>
          <p:nvPr/>
        </p:nvPicPr>
        <p:blipFill>
          <a:blip r:embed="rId4"/>
          <a:stretch>
            <a:fillRect/>
          </a:stretch>
        </p:blipFill>
        <p:spPr>
          <a:xfrm>
            <a:off x="1560563" y="7463945"/>
            <a:ext cx="9334603" cy="2203828"/>
          </a:xfrm>
          <a:prstGeom prst="rect">
            <a:avLst/>
          </a:prstGeom>
        </p:spPr>
      </p:pic>
    </p:spTree>
    <p:extLst>
      <p:ext uri="{BB962C8B-B14F-4D97-AF65-F5344CB8AC3E}">
        <p14:creationId xmlns:p14="http://schemas.microsoft.com/office/powerpoint/2010/main" val="4474980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294160"/>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lang="en-IN" dirty="0"/>
          </a:p>
        </p:txBody>
      </p:sp>
      <p:sp>
        <p:nvSpPr>
          <p:cNvPr id="3" name="object 3"/>
          <p:cNvSpPr txBox="1">
            <a:spLocks noGrp="1"/>
          </p:cNvSpPr>
          <p:nvPr>
            <p:ph type="title"/>
          </p:nvPr>
        </p:nvSpPr>
        <p:spPr>
          <a:xfrm>
            <a:off x="2133600" y="757174"/>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Scope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676400" y="2586720"/>
            <a:ext cx="12560952" cy="3951723"/>
          </a:xfrm>
          <a:prstGeom prst="rect">
            <a:avLst/>
          </a:prstGeom>
        </p:spPr>
        <p:txBody>
          <a:bodyPr vert="horz" wrap="square" lIns="0" tIns="12065" rIns="0" bIns="0" rtlCol="0">
            <a:spAutoFit/>
          </a:bodyPr>
          <a:lstStyle/>
          <a:p>
            <a:pPr fontAlgn="base"/>
            <a:r>
              <a:rPr lang="en-US" sz="3200" dirty="0">
                <a:solidFill>
                  <a:srgbClr val="FFFF00"/>
                </a:solidFill>
                <a:latin typeface="Arial Rounded MT Bold" panose="020F0704030504030204" pitchFamily="34" charset="0"/>
              </a:rPr>
              <a:t>Function Inside Function</a:t>
            </a:r>
          </a:p>
          <a:p>
            <a:pPr fontAlgn="base"/>
            <a:r>
              <a:rPr lang="en-US" sz="3200" dirty="0">
                <a:solidFill>
                  <a:schemeClr val="bg1"/>
                </a:solidFill>
                <a:latin typeface="Arial Rounded MT Bold" panose="020F0704030504030204" pitchFamily="34" charset="0"/>
              </a:rPr>
              <a:t>As explained in the example above, the variable x is not available outside the function, but it is available for any function inside the function:</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The local variable can be accessed from a function within the function:</a:t>
            </a:r>
          </a:p>
        </p:txBody>
      </p:sp>
      <p:pic>
        <p:nvPicPr>
          <p:cNvPr id="5" name="Picture 4">
            <a:extLst>
              <a:ext uri="{FF2B5EF4-FFF2-40B4-BE49-F238E27FC236}">
                <a16:creationId xmlns:a16="http://schemas.microsoft.com/office/drawing/2014/main" id="{A6C6A66C-1DF1-4235-8994-60D1193BAB8C}"/>
              </a:ext>
            </a:extLst>
          </p:cNvPr>
          <p:cNvPicPr>
            <a:picLocks noChangeAspect="1"/>
          </p:cNvPicPr>
          <p:nvPr/>
        </p:nvPicPr>
        <p:blipFill>
          <a:blip r:embed="rId4"/>
          <a:stretch>
            <a:fillRect/>
          </a:stretch>
        </p:blipFill>
        <p:spPr>
          <a:xfrm>
            <a:off x="1524000" y="6614616"/>
            <a:ext cx="10398777" cy="2952083"/>
          </a:xfrm>
          <a:prstGeom prst="rect">
            <a:avLst/>
          </a:prstGeom>
        </p:spPr>
      </p:pic>
    </p:spTree>
    <p:extLst>
      <p:ext uri="{BB962C8B-B14F-4D97-AF65-F5344CB8AC3E}">
        <p14:creationId xmlns:p14="http://schemas.microsoft.com/office/powerpoint/2010/main" val="30592882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lang="en-IN" dirty="0"/>
          </a:p>
        </p:txBody>
      </p:sp>
      <p:sp>
        <p:nvSpPr>
          <p:cNvPr id="3" name="object 3"/>
          <p:cNvSpPr txBox="1">
            <a:spLocks noGrp="1"/>
          </p:cNvSpPr>
          <p:nvPr>
            <p:ph type="title"/>
          </p:nvPr>
        </p:nvSpPr>
        <p:spPr>
          <a:xfrm>
            <a:off x="2057400" y="495300"/>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Scope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93964" y="2195831"/>
            <a:ext cx="12560952" cy="4936608"/>
          </a:xfrm>
          <a:prstGeom prst="rect">
            <a:avLst/>
          </a:prstGeom>
        </p:spPr>
        <p:txBody>
          <a:bodyPr vert="horz" wrap="square" lIns="0" tIns="12065" rIns="0" bIns="0" rtlCol="0">
            <a:spAutoFit/>
          </a:bodyPr>
          <a:lstStyle/>
          <a:p>
            <a:pPr fontAlgn="base"/>
            <a:r>
              <a:rPr lang="en-US" sz="3200" dirty="0">
                <a:solidFill>
                  <a:srgbClr val="FFFF00"/>
                </a:solidFill>
                <a:latin typeface="Arial Rounded MT Bold" panose="020F0704030504030204" pitchFamily="34" charset="0"/>
              </a:rPr>
              <a:t>Global Scope</a:t>
            </a:r>
          </a:p>
          <a:p>
            <a:pPr fontAlgn="base"/>
            <a:r>
              <a:rPr lang="en-US" sz="3200" dirty="0">
                <a:solidFill>
                  <a:schemeClr val="bg1"/>
                </a:solidFill>
                <a:latin typeface="Arial Rounded MT Bold" panose="020F0704030504030204" pitchFamily="34" charset="0"/>
              </a:rPr>
              <a:t>A variable created in the main body of the Python code is a global variable and belongs to the global scope.</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Global variables are available from within any scope, global and local.</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A variable created outside of a function is global and can be used by anyone:</a:t>
            </a:r>
          </a:p>
        </p:txBody>
      </p:sp>
      <p:pic>
        <p:nvPicPr>
          <p:cNvPr id="6" name="Picture 5">
            <a:extLst>
              <a:ext uri="{FF2B5EF4-FFF2-40B4-BE49-F238E27FC236}">
                <a16:creationId xmlns:a16="http://schemas.microsoft.com/office/drawing/2014/main" id="{96100F57-8800-4911-88D1-81CB9F98BA5B}"/>
              </a:ext>
            </a:extLst>
          </p:cNvPr>
          <p:cNvPicPr>
            <a:picLocks noChangeAspect="1"/>
          </p:cNvPicPr>
          <p:nvPr/>
        </p:nvPicPr>
        <p:blipFill>
          <a:blip r:embed="rId4"/>
          <a:stretch>
            <a:fillRect/>
          </a:stretch>
        </p:blipFill>
        <p:spPr>
          <a:xfrm>
            <a:off x="2057400" y="7353300"/>
            <a:ext cx="8194773" cy="2675196"/>
          </a:xfrm>
          <a:prstGeom prst="rect">
            <a:avLst/>
          </a:prstGeom>
        </p:spPr>
      </p:pic>
    </p:spTree>
    <p:extLst>
      <p:ext uri="{BB962C8B-B14F-4D97-AF65-F5344CB8AC3E}">
        <p14:creationId xmlns:p14="http://schemas.microsoft.com/office/powerpoint/2010/main" val="42447810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3352800" y="897183"/>
            <a:ext cx="11734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Create Object</a:t>
            </a:r>
          </a:p>
        </p:txBody>
      </p:sp>
      <p:sp>
        <p:nvSpPr>
          <p:cNvPr id="7" name="object 2"/>
          <p:cNvSpPr txBox="1">
            <a:spLocks/>
          </p:cNvSpPr>
          <p:nvPr/>
        </p:nvSpPr>
        <p:spPr>
          <a:xfrm>
            <a:off x="1641396" y="2933700"/>
            <a:ext cx="11769803" cy="3919663"/>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When an object of a class is created, the class is said to be instantiated. All the instances share the attributes and the behavior of the class. But the values of those attributes, i.e. the state are unique for each object.</a:t>
            </a:r>
          </a:p>
          <a:p>
            <a:pPr marL="12700">
              <a:spcBef>
                <a:spcPts val="125"/>
              </a:spcBef>
            </a:pPr>
            <a:endParaRPr lang="en-US" sz="3600" kern="0" dirty="0">
              <a:latin typeface="Arial Rounded MT Bold" panose="020F0704030504030204" pitchFamily="34" charset="0"/>
              <a:cs typeface="Lucida Sans Unicode"/>
            </a:endParaRPr>
          </a:p>
          <a:p>
            <a:pPr marL="12700">
              <a:spcBef>
                <a:spcPts val="125"/>
              </a:spcBef>
            </a:pPr>
            <a:r>
              <a:rPr lang="en-US" sz="3600" kern="0" dirty="0">
                <a:latin typeface="Arial Rounded MT Bold" panose="020F0704030504030204" pitchFamily="34" charset="0"/>
                <a:cs typeface="Lucida Sans Unicode"/>
              </a:rPr>
              <a:t>Example: </a:t>
            </a:r>
          </a:p>
        </p:txBody>
      </p:sp>
      <p:pic>
        <p:nvPicPr>
          <p:cNvPr id="3" name="Picture 2"/>
          <p:cNvPicPr>
            <a:picLocks noChangeAspect="1"/>
          </p:cNvPicPr>
          <p:nvPr/>
        </p:nvPicPr>
        <p:blipFill>
          <a:blip r:embed="rId4"/>
          <a:stretch>
            <a:fillRect/>
          </a:stretch>
        </p:blipFill>
        <p:spPr>
          <a:xfrm>
            <a:off x="1752600" y="7502045"/>
            <a:ext cx="9932397" cy="1375255"/>
          </a:xfrm>
          <a:prstGeom prst="rect">
            <a:avLst/>
          </a:prstGeom>
        </p:spPr>
      </p:pic>
    </p:spTree>
    <p:extLst>
      <p:ext uri="{BB962C8B-B14F-4D97-AF65-F5344CB8AC3E}">
        <p14:creationId xmlns:p14="http://schemas.microsoft.com/office/powerpoint/2010/main" val="31856722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lang="en-IN" dirty="0"/>
          </a:p>
        </p:txBody>
      </p:sp>
      <p:sp>
        <p:nvSpPr>
          <p:cNvPr id="3" name="object 3"/>
          <p:cNvSpPr txBox="1">
            <a:spLocks noGrp="1"/>
          </p:cNvSpPr>
          <p:nvPr>
            <p:ph type="title"/>
          </p:nvPr>
        </p:nvSpPr>
        <p:spPr>
          <a:xfrm>
            <a:off x="2576678" y="419100"/>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Scope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2" y="2081489"/>
            <a:ext cx="12560952" cy="4444165"/>
          </a:xfrm>
          <a:prstGeom prst="rect">
            <a:avLst/>
          </a:prstGeom>
        </p:spPr>
        <p:txBody>
          <a:bodyPr vert="horz" wrap="square" lIns="0" tIns="12065" rIns="0" bIns="0" rtlCol="0">
            <a:spAutoFit/>
          </a:bodyPr>
          <a:lstStyle/>
          <a:p>
            <a:pPr fontAlgn="base"/>
            <a:r>
              <a:rPr lang="en-US" sz="3200" dirty="0">
                <a:solidFill>
                  <a:srgbClr val="FFFF00"/>
                </a:solidFill>
                <a:latin typeface="Arial Rounded MT Bold" panose="020F0704030504030204" pitchFamily="34" charset="0"/>
              </a:rPr>
              <a:t>Naming Variables</a:t>
            </a:r>
          </a:p>
          <a:p>
            <a:pPr fontAlgn="base"/>
            <a:r>
              <a:rPr lang="en-US" sz="3200" dirty="0">
                <a:solidFill>
                  <a:schemeClr val="bg1"/>
                </a:solidFill>
                <a:latin typeface="Arial Rounded MT Bold" panose="020F0704030504030204" pitchFamily="34" charset="0"/>
              </a:rPr>
              <a:t>If you operate with the same variable name inside and outside of a function, Python will treat them as two separate variables, one available in the global scope (outside the function) and one available in the local scope (inside the function):</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The function will print the local x, and then the code will print the global x:</a:t>
            </a:r>
          </a:p>
        </p:txBody>
      </p:sp>
      <p:pic>
        <p:nvPicPr>
          <p:cNvPr id="5" name="Picture 4">
            <a:extLst>
              <a:ext uri="{FF2B5EF4-FFF2-40B4-BE49-F238E27FC236}">
                <a16:creationId xmlns:a16="http://schemas.microsoft.com/office/drawing/2014/main" id="{5C188892-C5AB-4757-8BCB-4F82F82AECD1}"/>
              </a:ext>
            </a:extLst>
          </p:cNvPr>
          <p:cNvPicPr>
            <a:picLocks noChangeAspect="1"/>
          </p:cNvPicPr>
          <p:nvPr/>
        </p:nvPicPr>
        <p:blipFill>
          <a:blip r:embed="rId4"/>
          <a:stretch>
            <a:fillRect/>
          </a:stretch>
        </p:blipFill>
        <p:spPr>
          <a:xfrm>
            <a:off x="1676400" y="6667500"/>
            <a:ext cx="9884428" cy="3038902"/>
          </a:xfrm>
          <a:prstGeom prst="rect">
            <a:avLst/>
          </a:prstGeom>
        </p:spPr>
      </p:pic>
    </p:spTree>
    <p:extLst>
      <p:ext uri="{BB962C8B-B14F-4D97-AF65-F5344CB8AC3E}">
        <p14:creationId xmlns:p14="http://schemas.microsoft.com/office/powerpoint/2010/main" val="11562707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lang="en-IN" dirty="0"/>
          </a:p>
        </p:txBody>
      </p:sp>
      <p:sp>
        <p:nvSpPr>
          <p:cNvPr id="3" name="object 3"/>
          <p:cNvSpPr txBox="1">
            <a:spLocks noGrp="1"/>
          </p:cNvSpPr>
          <p:nvPr>
            <p:ph type="title"/>
          </p:nvPr>
        </p:nvSpPr>
        <p:spPr>
          <a:xfrm>
            <a:off x="2362200" y="342900"/>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Scope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2" y="2039228"/>
            <a:ext cx="12560952" cy="4444165"/>
          </a:xfrm>
          <a:prstGeom prst="rect">
            <a:avLst/>
          </a:prstGeom>
        </p:spPr>
        <p:txBody>
          <a:bodyPr vert="horz" wrap="square" lIns="0" tIns="12065" rIns="0" bIns="0" rtlCol="0">
            <a:spAutoFit/>
          </a:bodyPr>
          <a:lstStyle/>
          <a:p>
            <a:pPr fontAlgn="base"/>
            <a:r>
              <a:rPr lang="en-US" sz="3200" dirty="0">
                <a:solidFill>
                  <a:srgbClr val="FFFF00"/>
                </a:solidFill>
                <a:latin typeface="Arial Rounded MT Bold" panose="020F0704030504030204" pitchFamily="34" charset="0"/>
              </a:rPr>
              <a:t>Global Keyword</a:t>
            </a:r>
          </a:p>
          <a:p>
            <a:pPr fontAlgn="base"/>
            <a:r>
              <a:rPr lang="en-US" sz="3200" dirty="0">
                <a:solidFill>
                  <a:schemeClr val="bg1"/>
                </a:solidFill>
                <a:latin typeface="Arial Rounded MT Bold" panose="020F0704030504030204" pitchFamily="34" charset="0"/>
              </a:rPr>
              <a:t>If you need to create a global variable, but are stuck in the local scope, you can use the global keyword.</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The global keyword makes the variable global.</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If you use the global keyword, the variable belongs to the global scope:</a:t>
            </a:r>
          </a:p>
        </p:txBody>
      </p:sp>
      <p:pic>
        <p:nvPicPr>
          <p:cNvPr id="6" name="Picture 5">
            <a:extLst>
              <a:ext uri="{FF2B5EF4-FFF2-40B4-BE49-F238E27FC236}">
                <a16:creationId xmlns:a16="http://schemas.microsoft.com/office/drawing/2014/main" id="{3FEC71B7-F885-4B8D-B22B-CCD9B188A0FB}"/>
              </a:ext>
            </a:extLst>
          </p:cNvPr>
          <p:cNvPicPr>
            <a:picLocks noChangeAspect="1"/>
          </p:cNvPicPr>
          <p:nvPr/>
        </p:nvPicPr>
        <p:blipFill>
          <a:blip r:embed="rId4"/>
          <a:stretch>
            <a:fillRect/>
          </a:stretch>
        </p:blipFill>
        <p:spPr>
          <a:xfrm>
            <a:off x="1601493" y="6877708"/>
            <a:ext cx="9789178" cy="2815023"/>
          </a:xfrm>
          <a:prstGeom prst="rect">
            <a:avLst/>
          </a:prstGeom>
        </p:spPr>
      </p:pic>
    </p:spTree>
    <p:extLst>
      <p:ext uri="{BB962C8B-B14F-4D97-AF65-F5344CB8AC3E}">
        <p14:creationId xmlns:p14="http://schemas.microsoft.com/office/powerpoint/2010/main" val="60972539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8" y="-74497"/>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lang="en-IN" dirty="0"/>
          </a:p>
        </p:txBody>
      </p:sp>
      <p:sp>
        <p:nvSpPr>
          <p:cNvPr id="3" name="object 3"/>
          <p:cNvSpPr txBox="1">
            <a:spLocks noGrp="1"/>
          </p:cNvSpPr>
          <p:nvPr>
            <p:ph type="title"/>
          </p:nvPr>
        </p:nvSpPr>
        <p:spPr>
          <a:xfrm>
            <a:off x="1828800" y="1095673"/>
            <a:ext cx="1312938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Scope</a:t>
            </a:r>
          </a:p>
        </p:txBody>
      </p:sp>
      <p:pic>
        <p:nvPicPr>
          <p:cNvPr id="11" name="object 4">
            <a:extLst>
              <a:ext uri="{FF2B5EF4-FFF2-40B4-BE49-F238E27FC236}">
                <a16:creationId xmlns:a16="http://schemas.microsoft.com/office/drawing/2014/main" id="{5B0B76D8-CADB-4FC7-86F4-7D8F84DD1B31}"/>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19662835-A369-4640-8FBA-F67420C2A876}"/>
              </a:ext>
            </a:extLst>
          </p:cNvPr>
          <p:cNvPicPr/>
          <p:nvPr/>
        </p:nvPicPr>
        <p:blipFill>
          <a:blip r:embed="rId3" cstate="print"/>
          <a:stretch>
            <a:fillRect/>
          </a:stretch>
        </p:blipFill>
        <p:spPr>
          <a:xfrm>
            <a:off x="14484129" y="0"/>
            <a:ext cx="3803869" cy="4440364"/>
          </a:xfrm>
          <a:prstGeom prst="rect">
            <a:avLst/>
          </a:prstGeom>
        </p:spPr>
      </p:pic>
      <p:sp>
        <p:nvSpPr>
          <p:cNvPr id="13" name="object 4">
            <a:extLst>
              <a:ext uri="{FF2B5EF4-FFF2-40B4-BE49-F238E27FC236}">
                <a16:creationId xmlns:a16="http://schemas.microsoft.com/office/drawing/2014/main" id="{58C1551F-DD38-40DB-9726-C6A1B5AA5E28}"/>
              </a:ext>
            </a:extLst>
          </p:cNvPr>
          <p:cNvSpPr txBox="1"/>
          <p:nvPr/>
        </p:nvSpPr>
        <p:spPr>
          <a:xfrm>
            <a:off x="1564622" y="2675196"/>
            <a:ext cx="12560952" cy="2966838"/>
          </a:xfrm>
          <a:prstGeom prst="rect">
            <a:avLst/>
          </a:prstGeom>
        </p:spPr>
        <p:txBody>
          <a:bodyPr vert="horz" wrap="square" lIns="0" tIns="12065" rIns="0" bIns="0" rtlCol="0">
            <a:spAutoFit/>
          </a:bodyPr>
          <a:lstStyle/>
          <a:p>
            <a:pPr fontAlgn="base"/>
            <a:r>
              <a:rPr lang="en-US" sz="3200" dirty="0">
                <a:solidFill>
                  <a:schemeClr val="bg1"/>
                </a:solidFill>
                <a:latin typeface="Arial Rounded MT Bold" panose="020F0704030504030204" pitchFamily="34" charset="0"/>
              </a:rPr>
              <a:t>Also, use the global keyword if you want to make a change to a global variable inside a function.</a:t>
            </a:r>
          </a:p>
          <a:p>
            <a:pPr fontAlgn="base"/>
            <a:endParaRPr lang="en-US" sz="3200" dirty="0">
              <a:solidFill>
                <a:schemeClr val="bg1"/>
              </a:solidFill>
              <a:latin typeface="Arial Rounded MT Bold" panose="020F0704030504030204" pitchFamily="34" charset="0"/>
            </a:endParaRPr>
          </a:p>
          <a:p>
            <a:pPr fontAlgn="base"/>
            <a:r>
              <a:rPr lang="en-US" sz="3200" dirty="0">
                <a:solidFill>
                  <a:schemeClr val="bg1"/>
                </a:solidFill>
                <a:latin typeface="Arial Rounded MT Bold" panose="020F0704030504030204" pitchFamily="34" charset="0"/>
              </a:rPr>
              <a:t>Example</a:t>
            </a:r>
          </a:p>
          <a:p>
            <a:pPr fontAlgn="base"/>
            <a:r>
              <a:rPr lang="en-US" sz="3200" dirty="0">
                <a:solidFill>
                  <a:schemeClr val="bg1"/>
                </a:solidFill>
                <a:latin typeface="Arial Rounded MT Bold" panose="020F0704030504030204" pitchFamily="34" charset="0"/>
              </a:rPr>
              <a:t>To change the value of a global variable inside a function, refer to the variable by using the global keyword:</a:t>
            </a:r>
          </a:p>
        </p:txBody>
      </p:sp>
      <p:pic>
        <p:nvPicPr>
          <p:cNvPr id="5" name="Picture 4">
            <a:extLst>
              <a:ext uri="{FF2B5EF4-FFF2-40B4-BE49-F238E27FC236}">
                <a16:creationId xmlns:a16="http://schemas.microsoft.com/office/drawing/2014/main" id="{4D5D86B1-50B4-4BCF-8AE6-1A0A4113A304}"/>
              </a:ext>
            </a:extLst>
          </p:cNvPr>
          <p:cNvPicPr>
            <a:picLocks noChangeAspect="1"/>
          </p:cNvPicPr>
          <p:nvPr/>
        </p:nvPicPr>
        <p:blipFill>
          <a:blip r:embed="rId4"/>
          <a:stretch>
            <a:fillRect/>
          </a:stretch>
        </p:blipFill>
        <p:spPr>
          <a:xfrm>
            <a:off x="1564622" y="6057900"/>
            <a:ext cx="10322578" cy="3668247"/>
          </a:xfrm>
          <a:prstGeom prst="rect">
            <a:avLst/>
          </a:prstGeom>
        </p:spPr>
      </p:pic>
    </p:spTree>
    <p:extLst>
      <p:ext uri="{BB962C8B-B14F-4D97-AF65-F5344CB8AC3E}">
        <p14:creationId xmlns:p14="http://schemas.microsoft.com/office/powerpoint/2010/main" val="416657518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0-#ppt_w/2"/>
                                          </p:val>
                                        </p:tav>
                                        <p:tav tm="100000">
                                          <p:val>
                                            <p:strVal val="#ppt_x"/>
                                          </p:val>
                                        </p:tav>
                                      </p:tavLst>
                                    </p:anim>
                                    <p:anim calcmode="lin" valueType="num">
                                      <p:cBhvr additive="base">
                                        <p:cTn id="14"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2743200" y="788648"/>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Modules</a:t>
            </a:r>
          </a:p>
        </p:txBody>
      </p:sp>
      <p:sp>
        <p:nvSpPr>
          <p:cNvPr id="4" name="object 4"/>
          <p:cNvSpPr txBox="1"/>
          <p:nvPr/>
        </p:nvSpPr>
        <p:spPr>
          <a:xfrm>
            <a:off x="1111174" y="2315559"/>
            <a:ext cx="13404908" cy="4567276"/>
          </a:xfrm>
          <a:prstGeom prst="rect">
            <a:avLst/>
          </a:prstGeom>
        </p:spPr>
        <p:txBody>
          <a:bodyPr vert="horz" wrap="square" lIns="0" tIns="12065" rIns="0" bIns="0" rtlCol="0">
            <a:spAutoFit/>
          </a:bodyPr>
          <a:lstStyle/>
          <a:p>
            <a:r>
              <a:rPr lang="en-US" sz="3200" dirty="0">
                <a:solidFill>
                  <a:schemeClr val="bg1"/>
                </a:solidFill>
                <a:latin typeface="Arial Rounded MT Bold" panose="020F0704030504030204" pitchFamily="34" charset="0"/>
              </a:rPr>
              <a:t>A Python module is a file containing Python definitions and statements. A module can define functions, classes, and variables. A module can also include runnable code. Grouping related code into a module makes the code easier to understand and use. It also makes the code logically organized.</a:t>
            </a:r>
          </a:p>
          <a:p>
            <a:endParaRPr lang="en-US" sz="3200"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Consider a module to be the same as a code library.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endParaRPr lang="en-US" sz="36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5" name="Picture 4"/>
          <p:cNvPicPr>
            <a:picLocks noChangeAspect="1"/>
          </p:cNvPicPr>
          <p:nvPr/>
        </p:nvPicPr>
        <p:blipFill>
          <a:blip r:embed="rId4"/>
          <a:stretch>
            <a:fillRect/>
          </a:stretch>
        </p:blipFill>
        <p:spPr>
          <a:xfrm>
            <a:off x="1111174" y="7072751"/>
            <a:ext cx="12155000" cy="2967797"/>
          </a:xfrm>
          <a:prstGeom prst="rect">
            <a:avLst/>
          </a:prstGeom>
        </p:spPr>
      </p:pic>
    </p:spTree>
    <p:extLst>
      <p:ext uri="{BB962C8B-B14F-4D97-AF65-F5344CB8AC3E}">
        <p14:creationId xmlns:p14="http://schemas.microsoft.com/office/powerpoint/2010/main" val="39754338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513987"/>
            <a:ext cx="12303027" cy="935513"/>
          </a:xfrm>
          <a:prstGeom prst="rect">
            <a:avLst/>
          </a:prstGeom>
        </p:spPr>
        <p:txBody>
          <a:bodyPr vert="horz" wrap="square" lIns="0" tIns="12065" rIns="0" bIns="0" rtlCol="0">
            <a:spAutoFit/>
          </a:bodyPr>
          <a:lstStyle/>
          <a:p>
            <a:r>
              <a:rPr lang="en-IN" sz="6000" dirty="0">
                <a:solidFill>
                  <a:srgbClr val="FFFF00"/>
                </a:solidFill>
                <a:latin typeface="Arial Rounded MT Bold" panose="020F0704030504030204" pitchFamily="34" charset="0"/>
              </a:rPr>
              <a:t>Use a Module</a:t>
            </a:r>
          </a:p>
        </p:txBody>
      </p:sp>
      <p:sp>
        <p:nvSpPr>
          <p:cNvPr id="4" name="object 4"/>
          <p:cNvSpPr txBox="1"/>
          <p:nvPr/>
        </p:nvSpPr>
        <p:spPr>
          <a:xfrm>
            <a:off x="838200" y="1754429"/>
            <a:ext cx="13404908" cy="7091044"/>
          </a:xfrm>
          <a:prstGeom prst="rect">
            <a:avLst/>
          </a:prstGeom>
        </p:spPr>
        <p:txBody>
          <a:bodyPr vert="horz" wrap="square" lIns="0" tIns="12065" rIns="0" bIns="0" rtlCol="0">
            <a:spAutoFit/>
          </a:bodyPr>
          <a:lstStyle/>
          <a:p>
            <a:r>
              <a:rPr lang="en-US" sz="3200" dirty="0">
                <a:solidFill>
                  <a:schemeClr val="bg1"/>
                </a:solidFill>
                <a:latin typeface="Arial Rounded MT Bold" panose="020F0704030504030204" pitchFamily="34" charset="0"/>
              </a:rPr>
              <a:t>We can import the functions, classes defined in a module to another module using the import statement in some other Python source file.</a:t>
            </a:r>
          </a:p>
          <a:p>
            <a:r>
              <a:rPr lang="en-US" sz="3200" dirty="0">
                <a:solidFill>
                  <a:schemeClr val="bg1"/>
                </a:solidFill>
                <a:latin typeface="Arial Rounded MT Bold" panose="020F0704030504030204" pitchFamily="34" charset="0"/>
              </a:rPr>
              <a:t> When the interpreter encounters an import statement, it imports the module if the module is present in the search path. A search path is a list of directories that the interpreter searches for importing a module. For example, to import the module calc.py, we need to put the following command at the top of the script.</a:t>
            </a:r>
          </a:p>
          <a:p>
            <a:endParaRPr lang="en-US" sz="3200"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Note: This does not import the functions or classes directly instead imports the module only. To access the functions inside the module the dot(.) operator is used.</a:t>
            </a:r>
          </a:p>
          <a:p>
            <a:endParaRPr lang="en-US" sz="3600"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Example: Import the module named </a:t>
            </a:r>
            <a:r>
              <a:rPr lang="en-US" sz="3200" dirty="0" err="1">
                <a:solidFill>
                  <a:schemeClr val="bg1"/>
                </a:solidFill>
                <a:latin typeface="Arial Rounded MT Bold" panose="020F0704030504030204" pitchFamily="34" charset="0"/>
              </a:rPr>
              <a:t>mymodule</a:t>
            </a:r>
            <a:r>
              <a:rPr lang="en-US" sz="3200" dirty="0">
                <a:solidFill>
                  <a:schemeClr val="bg1"/>
                </a:solidFill>
                <a:latin typeface="Arial Rounded MT Bold" panose="020F0704030504030204" pitchFamily="34" charset="0"/>
              </a:rPr>
              <a:t>, and call the greeting function:</a:t>
            </a:r>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4"/>
          <a:stretch>
            <a:fillRect/>
          </a:stretch>
        </p:blipFill>
        <p:spPr>
          <a:xfrm>
            <a:off x="838200" y="8894998"/>
            <a:ext cx="10515600" cy="1125940"/>
          </a:xfrm>
          <a:prstGeom prst="rect">
            <a:avLst/>
          </a:prstGeom>
        </p:spPr>
      </p:pic>
    </p:spTree>
    <p:extLst>
      <p:ext uri="{BB962C8B-B14F-4D97-AF65-F5344CB8AC3E}">
        <p14:creationId xmlns:p14="http://schemas.microsoft.com/office/powerpoint/2010/main" val="4416183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200400" y="501251"/>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Variables in Module</a:t>
            </a:r>
          </a:p>
        </p:txBody>
      </p:sp>
      <p:sp>
        <p:nvSpPr>
          <p:cNvPr id="4" name="object 4"/>
          <p:cNvSpPr txBox="1"/>
          <p:nvPr/>
        </p:nvSpPr>
        <p:spPr>
          <a:xfrm>
            <a:off x="838198" y="2007685"/>
            <a:ext cx="13404908" cy="5921493"/>
          </a:xfrm>
          <a:prstGeom prst="rect">
            <a:avLst/>
          </a:prstGeom>
        </p:spPr>
        <p:txBody>
          <a:bodyPr vert="horz" wrap="square" lIns="0" tIns="12065" rIns="0" bIns="0" rtlCol="0">
            <a:spAutoFit/>
          </a:bodyPr>
          <a:lstStyle/>
          <a:p>
            <a:r>
              <a:rPr lang="en-US" sz="3200" dirty="0">
                <a:solidFill>
                  <a:schemeClr val="bg1"/>
                </a:solidFill>
                <a:latin typeface="Arial Rounded MT Bold" panose="020F0704030504030204" pitchFamily="34" charset="0"/>
              </a:rPr>
              <a:t>The module can contain functions, as already described, but also variables of all types (arrays, dictionaries, objects </a:t>
            </a:r>
            <a:r>
              <a:rPr lang="en-US" sz="3200" dirty="0" err="1">
                <a:solidFill>
                  <a:schemeClr val="bg1"/>
                </a:solidFill>
                <a:latin typeface="Arial Rounded MT Bold" panose="020F0704030504030204" pitchFamily="34" charset="0"/>
              </a:rPr>
              <a:t>etc</a:t>
            </a:r>
            <a:r>
              <a:rPr lang="en-US" sz="3200" dirty="0">
                <a:solidFill>
                  <a:schemeClr val="bg1"/>
                </a:solidFill>
                <a:latin typeface="Arial Rounded MT Bold" panose="020F0704030504030204" pitchFamily="34" charset="0"/>
              </a:rPr>
              <a:t>):</a:t>
            </a:r>
          </a:p>
          <a:p>
            <a:endParaRPr lang="en-US" sz="3200"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rPr>
              <a:t>Example: Save this code in the file mymodule.py</a:t>
            </a: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r>
              <a:rPr lang="en-US" sz="3200" dirty="0">
                <a:solidFill>
                  <a:schemeClr val="bg1"/>
                </a:solidFill>
                <a:latin typeface="Arial Rounded MT Bold" panose="020F0704030504030204" pitchFamily="34" charset="0"/>
              </a:rPr>
              <a:t>Example: Import the module named </a:t>
            </a:r>
            <a:r>
              <a:rPr lang="en-US" sz="3200" dirty="0" err="1">
                <a:solidFill>
                  <a:schemeClr val="bg1"/>
                </a:solidFill>
                <a:latin typeface="Arial Rounded MT Bold" panose="020F0704030504030204" pitchFamily="34" charset="0"/>
              </a:rPr>
              <a:t>mymodule</a:t>
            </a:r>
            <a:r>
              <a:rPr lang="en-US" sz="3200" dirty="0">
                <a:solidFill>
                  <a:schemeClr val="bg1"/>
                </a:solidFill>
                <a:latin typeface="Arial Rounded MT Bold" panose="020F0704030504030204" pitchFamily="34" charset="0"/>
              </a:rPr>
              <a:t>, and access the person1 dictionary:</a:t>
            </a:r>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5" name="Picture 4"/>
          <p:cNvPicPr>
            <a:picLocks noChangeAspect="1"/>
          </p:cNvPicPr>
          <p:nvPr/>
        </p:nvPicPr>
        <p:blipFill>
          <a:blip r:embed="rId4"/>
          <a:stretch>
            <a:fillRect/>
          </a:stretch>
        </p:blipFill>
        <p:spPr>
          <a:xfrm>
            <a:off x="855402" y="4305300"/>
            <a:ext cx="8763000" cy="2300976"/>
          </a:xfrm>
          <a:prstGeom prst="rect">
            <a:avLst/>
          </a:prstGeom>
        </p:spPr>
      </p:pic>
      <p:pic>
        <p:nvPicPr>
          <p:cNvPr id="7" name="Picture 6"/>
          <p:cNvPicPr>
            <a:picLocks noChangeAspect="1"/>
          </p:cNvPicPr>
          <p:nvPr/>
        </p:nvPicPr>
        <p:blipFill>
          <a:blip r:embed="rId5"/>
          <a:stretch>
            <a:fillRect/>
          </a:stretch>
        </p:blipFill>
        <p:spPr>
          <a:xfrm>
            <a:off x="838198" y="8205346"/>
            <a:ext cx="10408024" cy="1828800"/>
          </a:xfrm>
          <a:prstGeom prst="rect">
            <a:avLst/>
          </a:prstGeom>
        </p:spPr>
      </p:pic>
    </p:spTree>
    <p:extLst>
      <p:ext uri="{BB962C8B-B14F-4D97-AF65-F5344CB8AC3E}">
        <p14:creationId xmlns:p14="http://schemas.microsoft.com/office/powerpoint/2010/main" val="20935356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200400" y="501251"/>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Built-in Modules</a:t>
            </a:r>
          </a:p>
        </p:txBody>
      </p:sp>
      <p:sp>
        <p:nvSpPr>
          <p:cNvPr id="4" name="object 4"/>
          <p:cNvSpPr txBox="1"/>
          <p:nvPr/>
        </p:nvSpPr>
        <p:spPr>
          <a:xfrm>
            <a:off x="762000" y="2418807"/>
            <a:ext cx="13404908" cy="74603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Python has a large number of built-in modules. These modules can be used in Python programs by simply importing them using their name followed by the keyword 'import'. In Python, built-in modules are written in C and integrated with the Python interpreter.</a:t>
            </a:r>
          </a:p>
          <a:p>
            <a:r>
              <a:rPr lang="en-US" sz="3600" dirty="0">
                <a:solidFill>
                  <a:schemeClr val="bg1"/>
                </a:solidFill>
                <a:latin typeface="Arial Rounded MT Bold" panose="020F0704030504030204" pitchFamily="34" charset="0"/>
                <a:cs typeface="Calibri"/>
              </a:rPr>
              <a:t>In Python, each and every built-in module has a large number of predefined functions to perform specific tasks.</a:t>
            </a:r>
          </a:p>
          <a:p>
            <a:endParaRPr lang="en-US" sz="3600" dirty="0">
              <a:solidFill>
                <a:schemeClr val="bg1"/>
              </a:solidFill>
              <a:latin typeface="Arial Rounded MT Bold" panose="020F0704030504030204" pitchFamily="34" charset="0"/>
              <a:cs typeface="Calibri"/>
            </a:endParaRPr>
          </a:p>
          <a:p>
            <a:r>
              <a:rPr lang="en-US" sz="3600" dirty="0">
                <a:solidFill>
                  <a:schemeClr val="bg1"/>
                </a:solidFill>
                <a:latin typeface="Arial Rounded MT Bold" panose="020F0704030504030204" pitchFamily="34" charset="0"/>
                <a:cs typeface="Calibri"/>
              </a:rPr>
              <a:t>Example:</a:t>
            </a: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4"/>
          <a:stretch>
            <a:fillRect/>
          </a:stretch>
        </p:blipFill>
        <p:spPr>
          <a:xfrm>
            <a:off x="761998" y="7886700"/>
            <a:ext cx="9982202" cy="1543050"/>
          </a:xfrm>
          <a:prstGeom prst="rect">
            <a:avLst/>
          </a:prstGeom>
        </p:spPr>
      </p:pic>
    </p:spTree>
    <p:extLst>
      <p:ext uri="{BB962C8B-B14F-4D97-AF65-F5344CB8AC3E}">
        <p14:creationId xmlns:p14="http://schemas.microsoft.com/office/powerpoint/2010/main" val="361280731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2181100" y="622247"/>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Import from Modules</a:t>
            </a:r>
          </a:p>
        </p:txBody>
      </p:sp>
      <p:sp>
        <p:nvSpPr>
          <p:cNvPr id="4" name="object 4"/>
          <p:cNvSpPr txBox="1"/>
          <p:nvPr/>
        </p:nvSpPr>
        <p:spPr>
          <a:xfrm>
            <a:off x="762000" y="2418807"/>
            <a:ext cx="13404908" cy="524438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Python’s from statement lets you import specific attributes from a module without importing the module as a whole.</a:t>
            </a:r>
            <a:endParaRPr lang="en-US" sz="3600" dirty="0">
              <a:solidFill>
                <a:schemeClr val="bg1"/>
              </a:solidFill>
              <a:latin typeface="Arial Rounded MT Bold" panose="020F0704030504030204" pitchFamily="34" charset="0"/>
              <a:cs typeface="Calibri"/>
            </a:endParaRPr>
          </a:p>
          <a:p>
            <a:endParaRPr lang="en-US" sz="3600" dirty="0">
              <a:solidFill>
                <a:schemeClr val="bg1"/>
              </a:solidFill>
              <a:latin typeface="Arial Rounded MT Bold" panose="020F0704030504030204" pitchFamily="34" charset="0"/>
              <a:cs typeface="Calibri"/>
            </a:endParaRPr>
          </a:p>
          <a:p>
            <a:r>
              <a:rPr lang="en-US" sz="3600" dirty="0">
                <a:solidFill>
                  <a:schemeClr val="bg1"/>
                </a:solidFill>
                <a:latin typeface="Arial Rounded MT Bold" panose="020F0704030504030204" pitchFamily="34" charset="0"/>
                <a:cs typeface="Calibri"/>
              </a:rPr>
              <a:t>Example: The module named </a:t>
            </a:r>
            <a:r>
              <a:rPr lang="en-US" sz="3600" dirty="0" err="1">
                <a:solidFill>
                  <a:schemeClr val="bg1"/>
                </a:solidFill>
                <a:latin typeface="Arial Rounded MT Bold" panose="020F0704030504030204" pitchFamily="34" charset="0"/>
                <a:cs typeface="Calibri"/>
              </a:rPr>
              <a:t>mymodule</a:t>
            </a:r>
            <a:r>
              <a:rPr lang="en-US" sz="3600" dirty="0">
                <a:solidFill>
                  <a:schemeClr val="bg1"/>
                </a:solidFill>
                <a:latin typeface="Arial Rounded MT Bold" panose="020F0704030504030204" pitchFamily="34" charset="0"/>
                <a:cs typeface="Calibri"/>
              </a:rPr>
              <a:t> has one function and one dictionary:</a:t>
            </a: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5" name="Picture 4"/>
          <p:cNvPicPr>
            <a:picLocks noChangeAspect="1"/>
          </p:cNvPicPr>
          <p:nvPr/>
        </p:nvPicPr>
        <p:blipFill>
          <a:blip r:embed="rId4"/>
          <a:stretch>
            <a:fillRect/>
          </a:stretch>
        </p:blipFill>
        <p:spPr>
          <a:xfrm>
            <a:off x="761998" y="5562053"/>
            <a:ext cx="11582402" cy="3988430"/>
          </a:xfrm>
          <a:prstGeom prst="rect">
            <a:avLst/>
          </a:prstGeom>
        </p:spPr>
      </p:pic>
    </p:spTree>
    <p:extLst>
      <p:ext uri="{BB962C8B-B14F-4D97-AF65-F5344CB8AC3E}">
        <p14:creationId xmlns:p14="http://schemas.microsoft.com/office/powerpoint/2010/main" val="22283077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sp>
        <p:nvSpPr>
          <p:cNvPr id="4" name="object 4"/>
          <p:cNvSpPr txBox="1"/>
          <p:nvPr/>
        </p:nvSpPr>
        <p:spPr>
          <a:xfrm>
            <a:off x="762000" y="2418807"/>
            <a:ext cx="13404908" cy="308994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1. What is the correct syntax of importing only the person1 dictionary of the "</a:t>
            </a:r>
            <a:r>
              <a:rPr lang="en-US" sz="3600" dirty="0" err="1">
                <a:solidFill>
                  <a:schemeClr val="bg1"/>
                </a:solidFill>
                <a:latin typeface="Arial Rounded MT Bold" panose="020F0704030504030204" pitchFamily="34" charset="0"/>
              </a:rPr>
              <a:t>mymodule</a:t>
            </a:r>
            <a:r>
              <a:rPr lang="en-US" sz="3600" dirty="0">
                <a:solidFill>
                  <a:schemeClr val="bg1"/>
                </a:solidFill>
                <a:latin typeface="Arial Rounded MT Bold" panose="020F0704030504030204" pitchFamily="34" charset="0"/>
              </a:rPr>
              <a:t>" module?</a:t>
            </a:r>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4"/>
          <a:stretch>
            <a:fillRect/>
          </a:stretch>
        </p:blipFill>
        <p:spPr>
          <a:xfrm>
            <a:off x="761998" y="4557680"/>
            <a:ext cx="13401425" cy="3557620"/>
          </a:xfrm>
          <a:prstGeom prst="rect">
            <a:avLst/>
          </a:prstGeom>
        </p:spPr>
      </p:pic>
    </p:spTree>
    <p:extLst>
      <p:ext uri="{BB962C8B-B14F-4D97-AF65-F5344CB8AC3E}">
        <p14:creationId xmlns:p14="http://schemas.microsoft.com/office/powerpoint/2010/main" val="27628202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sp>
        <p:nvSpPr>
          <p:cNvPr id="4" name="object 4"/>
          <p:cNvSpPr txBox="1"/>
          <p:nvPr/>
        </p:nvSpPr>
        <p:spPr>
          <a:xfrm>
            <a:off x="762000" y="2418807"/>
            <a:ext cx="13404908" cy="259750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2. What is the correct syntax of printing all variables and function names of the "</a:t>
            </a:r>
            <a:r>
              <a:rPr lang="en-US" sz="3600" dirty="0" err="1">
                <a:solidFill>
                  <a:schemeClr val="bg1"/>
                </a:solidFill>
                <a:latin typeface="Arial Rounded MT Bold" panose="020F0704030504030204" pitchFamily="34" charset="0"/>
              </a:rPr>
              <a:t>mymodule</a:t>
            </a:r>
            <a:r>
              <a:rPr lang="en-US" sz="3600" dirty="0">
                <a:solidFill>
                  <a:schemeClr val="bg1"/>
                </a:solidFill>
                <a:latin typeface="Arial Rounded MT Bold" panose="020F0704030504030204" pitchFamily="34" charset="0"/>
              </a:rPr>
              <a:t>" module?</a:t>
            </a:r>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5" name="Picture 4"/>
          <p:cNvPicPr>
            <a:picLocks noChangeAspect="1"/>
          </p:cNvPicPr>
          <p:nvPr/>
        </p:nvPicPr>
        <p:blipFill>
          <a:blip r:embed="rId4"/>
          <a:stretch>
            <a:fillRect/>
          </a:stretch>
        </p:blipFill>
        <p:spPr>
          <a:xfrm>
            <a:off x="761998" y="4082013"/>
            <a:ext cx="13372572" cy="3804687"/>
          </a:xfrm>
          <a:prstGeom prst="rect">
            <a:avLst/>
          </a:prstGeom>
        </p:spPr>
      </p:pic>
    </p:spTree>
    <p:extLst>
      <p:ext uri="{BB962C8B-B14F-4D97-AF65-F5344CB8AC3E}">
        <p14:creationId xmlns:p14="http://schemas.microsoft.com/office/powerpoint/2010/main" val="17213675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2895600" y="647700"/>
            <a:ext cx="11734800" cy="939360"/>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6000" kern="0" dirty="0">
                <a:solidFill>
                  <a:srgbClr val="FFFF00"/>
                </a:solidFill>
                <a:latin typeface="Arial Rounded MT Bold" panose="020F0704030504030204" pitchFamily="34" charset="0"/>
                <a:cs typeface="Lucida Sans Unicode"/>
              </a:rPr>
              <a:t>The __</a:t>
            </a:r>
            <a:r>
              <a:rPr lang="en-US" sz="6000" kern="0" dirty="0" err="1">
                <a:solidFill>
                  <a:srgbClr val="FFFF00"/>
                </a:solidFill>
                <a:latin typeface="Arial Rounded MT Bold" panose="020F0704030504030204" pitchFamily="34" charset="0"/>
                <a:cs typeface="Lucida Sans Unicode"/>
              </a:rPr>
              <a:t>init</a:t>
            </a:r>
            <a:r>
              <a:rPr lang="en-US" sz="6000" kern="0" dirty="0">
                <a:solidFill>
                  <a:srgbClr val="FFFF00"/>
                </a:solidFill>
                <a:latin typeface="Arial Rounded MT Bold" panose="020F0704030504030204" pitchFamily="34" charset="0"/>
                <a:cs typeface="Lucida Sans Unicode"/>
              </a:rPr>
              <a:t>__() Function</a:t>
            </a:r>
          </a:p>
        </p:txBody>
      </p:sp>
      <p:sp>
        <p:nvSpPr>
          <p:cNvPr id="7" name="object 2"/>
          <p:cNvSpPr txBox="1">
            <a:spLocks/>
          </p:cNvSpPr>
          <p:nvPr/>
        </p:nvSpPr>
        <p:spPr>
          <a:xfrm>
            <a:off x="1524000" y="1780495"/>
            <a:ext cx="11769803" cy="5150769"/>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200" kern="0" dirty="0">
                <a:latin typeface="Arial Rounded MT Bold" panose="020F0704030504030204" pitchFamily="34" charset="0"/>
                <a:cs typeface="Lucida Sans Unicode"/>
              </a:rPr>
              <a:t>The __</a:t>
            </a:r>
            <a:r>
              <a:rPr lang="en-US" sz="3200" kern="0" dirty="0" err="1">
                <a:latin typeface="Arial Rounded MT Bold" panose="020F0704030504030204" pitchFamily="34" charset="0"/>
                <a:cs typeface="Lucida Sans Unicode"/>
              </a:rPr>
              <a:t>init</a:t>
            </a:r>
            <a:r>
              <a:rPr lang="en-US" sz="3200" kern="0" dirty="0">
                <a:latin typeface="Arial Rounded MT Bold" panose="020F0704030504030204" pitchFamily="34" charset="0"/>
                <a:cs typeface="Lucida Sans Unicode"/>
              </a:rPr>
              <a:t>__ method is similar to constructors in C++ and Java. Constructors are used to initializing the object’s state. Like methods, a constructor also contains a collection of statements(i.e. instructions) that are executed at the time of Object creation. It runs as soon as an object of a class is instantiated. The method is useful to do any initialization you want to do with your object.</a:t>
            </a:r>
          </a:p>
          <a:p>
            <a:pPr marL="12700">
              <a:spcBef>
                <a:spcPts val="125"/>
              </a:spcBef>
            </a:pPr>
            <a:endParaRPr lang="en-US" sz="3600" kern="0" dirty="0">
              <a:latin typeface="Arial Rounded MT Bold" panose="020F0704030504030204" pitchFamily="34" charset="0"/>
              <a:cs typeface="Lucida Sans Unicode"/>
            </a:endParaRPr>
          </a:p>
          <a:p>
            <a:pPr marL="12700">
              <a:spcBef>
                <a:spcPts val="125"/>
              </a:spcBef>
            </a:pPr>
            <a:r>
              <a:rPr lang="en-US" sz="3600" kern="0" dirty="0">
                <a:latin typeface="Arial Rounded MT Bold" panose="020F0704030504030204" pitchFamily="34" charset="0"/>
                <a:cs typeface="Lucida Sans Unicode"/>
              </a:rPr>
              <a:t>Example: </a:t>
            </a:r>
            <a:r>
              <a:rPr lang="en-US" sz="3200" kern="0" dirty="0">
                <a:latin typeface="Arial Rounded MT Bold" panose="020F0704030504030204" pitchFamily="34" charset="0"/>
                <a:cs typeface="Lucida Sans Unicode"/>
              </a:rPr>
              <a:t>Create a class named Person, use the __</a:t>
            </a:r>
            <a:r>
              <a:rPr lang="en-US" sz="3200" kern="0" dirty="0" err="1">
                <a:latin typeface="Arial Rounded MT Bold" panose="020F0704030504030204" pitchFamily="34" charset="0"/>
                <a:cs typeface="Lucida Sans Unicode"/>
              </a:rPr>
              <a:t>init</a:t>
            </a:r>
            <a:r>
              <a:rPr lang="en-US" sz="3200" kern="0" dirty="0">
                <a:latin typeface="Arial Rounded MT Bold" panose="020F0704030504030204" pitchFamily="34" charset="0"/>
                <a:cs typeface="Lucida Sans Unicode"/>
              </a:rPr>
              <a:t>__() function to assign values for name and age:</a:t>
            </a:r>
          </a:p>
        </p:txBody>
      </p:sp>
      <p:pic>
        <p:nvPicPr>
          <p:cNvPr id="2" name="Picture 1"/>
          <p:cNvPicPr>
            <a:picLocks noChangeAspect="1"/>
          </p:cNvPicPr>
          <p:nvPr/>
        </p:nvPicPr>
        <p:blipFill>
          <a:blip r:embed="rId4"/>
          <a:stretch>
            <a:fillRect/>
          </a:stretch>
        </p:blipFill>
        <p:spPr>
          <a:xfrm>
            <a:off x="1524000" y="7124700"/>
            <a:ext cx="11963400" cy="2628900"/>
          </a:xfrm>
          <a:prstGeom prst="rect">
            <a:avLst/>
          </a:prstGeom>
        </p:spPr>
      </p:pic>
    </p:spTree>
    <p:extLst>
      <p:ext uri="{BB962C8B-B14F-4D97-AF65-F5344CB8AC3E}">
        <p14:creationId xmlns:p14="http://schemas.microsoft.com/office/powerpoint/2010/main" val="1215462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sp>
        <p:nvSpPr>
          <p:cNvPr id="4" name="object 4"/>
          <p:cNvSpPr txBox="1"/>
          <p:nvPr/>
        </p:nvSpPr>
        <p:spPr>
          <a:xfrm>
            <a:off x="762000" y="2418807"/>
            <a:ext cx="13404908" cy="32130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3. If you want to refer to a module by using a different name, you can create an alias.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What is the correct syntax for creating an alias for a module?</a:t>
            </a:r>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4"/>
          <a:stretch>
            <a:fillRect/>
          </a:stretch>
        </p:blipFill>
        <p:spPr>
          <a:xfrm>
            <a:off x="769371" y="5400197"/>
            <a:ext cx="12866681" cy="3477103"/>
          </a:xfrm>
          <a:prstGeom prst="rect">
            <a:avLst/>
          </a:prstGeom>
        </p:spPr>
      </p:pic>
    </p:spTree>
    <p:extLst>
      <p:ext uri="{BB962C8B-B14F-4D97-AF65-F5344CB8AC3E}">
        <p14:creationId xmlns:p14="http://schemas.microsoft.com/office/powerpoint/2010/main" val="14999429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763"/>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sp>
        <p:nvSpPr>
          <p:cNvPr id="4" name="object 4"/>
          <p:cNvSpPr txBox="1"/>
          <p:nvPr/>
        </p:nvSpPr>
        <p:spPr>
          <a:xfrm>
            <a:off x="762000" y="2418807"/>
            <a:ext cx="13404908" cy="32130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3. If you want to refer to a module by using a different name, you can create an alias.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What is the correct syntax for creating an alias for a module?</a:t>
            </a:r>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a:p>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p:cNvPicPr>
            <a:picLocks noChangeAspect="1"/>
          </p:cNvPicPr>
          <p:nvPr/>
        </p:nvPicPr>
        <p:blipFill>
          <a:blip r:embed="rId4"/>
          <a:stretch>
            <a:fillRect/>
          </a:stretch>
        </p:blipFill>
        <p:spPr>
          <a:xfrm>
            <a:off x="769371" y="5400197"/>
            <a:ext cx="12866681" cy="3477103"/>
          </a:xfrm>
          <a:prstGeom prst="rect">
            <a:avLst/>
          </a:prstGeom>
        </p:spPr>
      </p:pic>
    </p:spTree>
    <p:extLst>
      <p:ext uri="{BB962C8B-B14F-4D97-AF65-F5344CB8AC3E}">
        <p14:creationId xmlns:p14="http://schemas.microsoft.com/office/powerpoint/2010/main" val="31656158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sp>
        <p:nvSpPr>
          <p:cNvPr id="4" name="object 4"/>
          <p:cNvSpPr txBox="1"/>
          <p:nvPr/>
        </p:nvSpPr>
        <p:spPr>
          <a:xfrm>
            <a:off x="761999" y="2418807"/>
            <a:ext cx="13722129"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Import only the person1 dictionary from the module:</a:t>
            </a:r>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31" y="4695685"/>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31" y="54795"/>
            <a:ext cx="3803869" cy="4440364"/>
          </a:xfrm>
          <a:prstGeom prst="rect">
            <a:avLst/>
          </a:prstGeom>
        </p:spPr>
      </p:pic>
      <p:pic>
        <p:nvPicPr>
          <p:cNvPr id="7" name="Picture 6">
            <a:extLst>
              <a:ext uri="{FF2B5EF4-FFF2-40B4-BE49-F238E27FC236}">
                <a16:creationId xmlns:a16="http://schemas.microsoft.com/office/drawing/2014/main" id="{E5E4A5CA-74F0-4C22-954E-797A84E4264F}"/>
              </a:ext>
            </a:extLst>
          </p:cNvPr>
          <p:cNvPicPr>
            <a:picLocks noChangeAspect="1"/>
          </p:cNvPicPr>
          <p:nvPr/>
        </p:nvPicPr>
        <p:blipFill>
          <a:blip r:embed="rId4"/>
          <a:stretch>
            <a:fillRect/>
          </a:stretch>
        </p:blipFill>
        <p:spPr>
          <a:xfrm>
            <a:off x="762000" y="4333945"/>
            <a:ext cx="12049164" cy="1785061"/>
          </a:xfrm>
          <a:prstGeom prst="rect">
            <a:avLst/>
          </a:prstGeom>
        </p:spPr>
      </p:pic>
      <p:sp>
        <p:nvSpPr>
          <p:cNvPr id="8" name="Rectangle 1">
            <a:extLst>
              <a:ext uri="{FF2B5EF4-FFF2-40B4-BE49-F238E27FC236}">
                <a16:creationId xmlns:a16="http://schemas.microsoft.com/office/drawing/2014/main" id="{4597C7DD-5496-4F5E-904F-333B1A960A26}"/>
              </a:ext>
            </a:extLst>
          </p:cNvPr>
          <p:cNvSpPr>
            <a:spLocks noChangeArrowheads="1"/>
          </p:cNvSpPr>
          <p:nvPr/>
        </p:nvSpPr>
        <p:spPr bwMode="auto">
          <a:xfrm>
            <a:off x="761999" y="7806331"/>
            <a:ext cx="13798331" cy="1261884"/>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Verdana" panose="020B0604030504040204" pitchFamily="34" charset="0"/>
              </a:rPr>
              <a:t>Note:</a:t>
            </a:r>
            <a:r>
              <a:rPr kumimoji="0" lang="en-US" altLang="en-US" sz="2400" b="0" i="0" u="none" strike="noStrike" cap="none" normalizeH="0" baseline="0" dirty="0">
                <a:ln>
                  <a:noFill/>
                </a:ln>
                <a:solidFill>
                  <a:srgbClr val="000000"/>
                </a:solidFill>
                <a:effectLst/>
                <a:latin typeface="Verdana" panose="020B0604030504040204" pitchFamily="34" charset="0"/>
              </a:rPr>
              <a:t> When importing using the </a:t>
            </a:r>
            <a:r>
              <a:rPr kumimoji="0" lang="en-US" altLang="en-US" sz="2400" b="0" i="0" u="none" strike="noStrike" cap="none" normalizeH="0" baseline="0" dirty="0">
                <a:ln>
                  <a:noFill/>
                </a:ln>
                <a:solidFill>
                  <a:srgbClr val="DC143C"/>
                </a:solidFill>
                <a:effectLst/>
                <a:latin typeface="Consolas" panose="020B0609020204030204" pitchFamily="49" charset="0"/>
              </a:rPr>
              <a:t>from</a:t>
            </a:r>
            <a:r>
              <a:rPr kumimoji="0" lang="en-US" altLang="en-US" sz="2400" b="0" i="0" u="none" strike="noStrike" cap="none" normalizeH="0" baseline="0" dirty="0">
                <a:ln>
                  <a:noFill/>
                </a:ln>
                <a:solidFill>
                  <a:srgbClr val="000000"/>
                </a:solidFill>
                <a:effectLst/>
                <a:latin typeface="Verdana" panose="020B0604030504040204" pitchFamily="34" charset="0"/>
              </a:rPr>
              <a:t> keyword, do not use the module name when referring to elements in the module. Example: </a:t>
            </a:r>
            <a:r>
              <a:rPr kumimoji="0" lang="en-US" altLang="en-US" sz="2400" b="0" i="0" u="none" strike="noStrike" cap="none" normalizeH="0" baseline="0" dirty="0">
                <a:ln>
                  <a:noFill/>
                </a:ln>
                <a:solidFill>
                  <a:srgbClr val="DC143C"/>
                </a:solidFill>
                <a:effectLst/>
                <a:latin typeface="Consolas" panose="020B0609020204030204" pitchFamily="49" charset="0"/>
              </a:rPr>
              <a:t>person1["age"]</a:t>
            </a:r>
            <a:r>
              <a:rPr kumimoji="0" lang="en-US" altLang="en-US" sz="2400" b="0" i="0" u="none" strike="noStrike" cap="none" normalizeH="0" baseline="0" dirty="0">
                <a:ln>
                  <a:noFill/>
                </a:ln>
                <a:solidFill>
                  <a:srgbClr val="000000"/>
                </a:solidFill>
                <a:effectLst/>
                <a:latin typeface="Verdana" panose="020B0604030504040204" pitchFamily="34" charset="0"/>
              </a:rPr>
              <a:t>, </a:t>
            </a:r>
            <a:r>
              <a:rPr kumimoji="0" lang="en-US" altLang="en-US" sz="2400" b="1" i="0" u="none" strike="noStrike" cap="none" normalizeH="0" baseline="0" dirty="0">
                <a:ln>
                  <a:noFill/>
                </a:ln>
                <a:solidFill>
                  <a:srgbClr val="000000"/>
                </a:solidFill>
                <a:effectLst/>
                <a:latin typeface="Verdana" panose="020B0604030504040204" pitchFamily="34" charset="0"/>
              </a:rPr>
              <a:t>not</a:t>
            </a:r>
            <a:r>
              <a:rPr kumimoji="0" lang="en-US" altLang="en-US" sz="2400" b="0" i="0" u="none" strike="noStrike" cap="none" normalizeH="0" baseline="0" dirty="0">
                <a:ln>
                  <a:noFill/>
                </a:ln>
                <a:solidFill>
                  <a:srgbClr val="000000"/>
                </a:solidFill>
                <a:effectLst/>
                <a:latin typeface="Verdana" panose="020B0604030504040204" pitchFamily="34" charset="0"/>
              </a:rPr>
              <a:t> </a:t>
            </a:r>
            <a:r>
              <a:rPr kumimoji="0" lang="en-US" altLang="en-US" sz="2400" b="0" i="0" u="none" strike="noStrike" cap="none" normalizeH="0" baseline="0" dirty="0">
                <a:ln>
                  <a:noFill/>
                </a:ln>
                <a:solidFill>
                  <a:srgbClr val="DC143C"/>
                </a:solidFill>
                <a:effectLst/>
                <a:latin typeface="Consolas" panose="020B0609020204030204" pitchFamily="49" charset="0"/>
              </a:rPr>
              <a:t>mymodule.person1["age"]</a:t>
            </a:r>
            <a:r>
              <a:rPr kumimoji="0" lang="en-US" altLang="en-US" sz="28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946489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57" y="0"/>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Exercise</a:t>
            </a:r>
          </a:p>
        </p:txBody>
      </p:sp>
      <p:sp>
        <p:nvSpPr>
          <p:cNvPr id="4" name="object 4"/>
          <p:cNvSpPr txBox="1"/>
          <p:nvPr/>
        </p:nvSpPr>
        <p:spPr>
          <a:xfrm>
            <a:off x="761999" y="2418807"/>
            <a:ext cx="13722129"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Exercise:</a:t>
            </a:r>
          </a:p>
          <a:p>
            <a:r>
              <a:rPr lang="en-US" sz="3600" dirty="0">
                <a:solidFill>
                  <a:schemeClr val="bg1"/>
                </a:solidFill>
                <a:latin typeface="Arial Rounded MT Bold" panose="020F0704030504030204" pitchFamily="34" charset="0"/>
              </a:rPr>
              <a:t>What is the correct syntax to import a module named "</a:t>
            </a:r>
            <a:r>
              <a:rPr lang="en-US" sz="3600" dirty="0" err="1">
                <a:solidFill>
                  <a:schemeClr val="bg1"/>
                </a:solidFill>
                <a:latin typeface="Arial Rounded MT Bold" panose="020F0704030504030204" pitchFamily="34" charset="0"/>
              </a:rPr>
              <a:t>mymodule</a:t>
            </a:r>
            <a:r>
              <a:rPr lang="en-US" sz="3600" dirty="0">
                <a:solidFill>
                  <a:schemeClr val="bg1"/>
                </a:solidFill>
                <a:latin typeface="Arial Rounded MT Bold" panose="020F0704030504030204" pitchFamily="34" charset="0"/>
              </a:rPr>
              <a:t>"?</a:t>
            </a:r>
            <a:endParaRPr lang="en-US" sz="3200" dirty="0">
              <a:solidFill>
                <a:schemeClr val="bg1"/>
              </a:solidFill>
              <a:latin typeface="Arial Rounded MT Bold" panose="020F0704030504030204" pitchFamily="34" charset="0"/>
              <a:cs typeface="Calibri"/>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a:extLst>
              <a:ext uri="{FF2B5EF4-FFF2-40B4-BE49-F238E27FC236}">
                <a16:creationId xmlns:a16="http://schemas.microsoft.com/office/drawing/2014/main" id="{53A758C2-CB91-46F6-824C-9DBF7F37ACFB}"/>
              </a:ext>
            </a:extLst>
          </p:cNvPr>
          <p:cNvPicPr>
            <a:picLocks noChangeAspect="1"/>
          </p:cNvPicPr>
          <p:nvPr/>
        </p:nvPicPr>
        <p:blipFill>
          <a:blip r:embed="rId4"/>
          <a:stretch>
            <a:fillRect/>
          </a:stretch>
        </p:blipFill>
        <p:spPr>
          <a:xfrm>
            <a:off x="740978" y="4818577"/>
            <a:ext cx="10612822" cy="1475580"/>
          </a:xfrm>
          <a:prstGeom prst="rect">
            <a:avLst/>
          </a:prstGeom>
        </p:spPr>
      </p:pic>
    </p:spTree>
    <p:extLst>
      <p:ext uri="{BB962C8B-B14F-4D97-AF65-F5344CB8AC3E}">
        <p14:creationId xmlns:p14="http://schemas.microsoft.com/office/powerpoint/2010/main" val="69528125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764" y="-14452"/>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3767057"/>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Python Dates</a:t>
            </a:r>
          </a:p>
          <a:p>
            <a:r>
              <a:rPr lang="en-US" sz="3600" dirty="0">
                <a:solidFill>
                  <a:schemeClr val="bg1"/>
                </a:solidFill>
                <a:latin typeface="Arial Rounded MT Bold" panose="020F0704030504030204" pitchFamily="34" charset="0"/>
              </a:rPr>
              <a:t>A date in Python is not a data type of its own, but we can import a module named datetime to work with dates as date objects.</a:t>
            </a:r>
          </a:p>
          <a:p>
            <a:endParaRPr lang="en-US" sz="3600" dirty="0">
              <a:solidFill>
                <a:schemeClr val="bg1"/>
              </a:solidFill>
              <a:latin typeface="Arial Rounded MT Bold" panose="020F0704030504030204" pitchFamily="34" charset="0"/>
            </a:endParaRPr>
          </a:p>
          <a:p>
            <a:r>
              <a:rPr lang="en-US" sz="3200" dirty="0">
                <a:solidFill>
                  <a:schemeClr val="bg1"/>
                </a:solidFill>
                <a:latin typeface="Arial Rounded MT Bold" panose="020F0704030504030204" pitchFamily="34" charset="0"/>
                <a:cs typeface="Calibri"/>
              </a:rPr>
              <a:t>Example</a:t>
            </a:r>
          </a:p>
          <a:p>
            <a:r>
              <a:rPr lang="en-US" sz="3200" dirty="0">
                <a:solidFill>
                  <a:schemeClr val="bg1"/>
                </a:solidFill>
                <a:latin typeface="Arial Rounded MT Bold" panose="020F0704030504030204" pitchFamily="34" charset="0"/>
                <a:cs typeface="Calibri"/>
              </a:rPr>
              <a:t>Import the datetime module and display the current date: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7" name="Picture 6">
            <a:extLst>
              <a:ext uri="{FF2B5EF4-FFF2-40B4-BE49-F238E27FC236}">
                <a16:creationId xmlns:a16="http://schemas.microsoft.com/office/drawing/2014/main" id="{3F0A6579-0B07-42F0-8946-AAE80F320172}"/>
              </a:ext>
            </a:extLst>
          </p:cNvPr>
          <p:cNvPicPr>
            <a:picLocks noChangeAspect="1"/>
          </p:cNvPicPr>
          <p:nvPr/>
        </p:nvPicPr>
        <p:blipFill>
          <a:blip r:embed="rId4"/>
          <a:stretch>
            <a:fillRect/>
          </a:stretch>
        </p:blipFill>
        <p:spPr>
          <a:xfrm>
            <a:off x="761999" y="6788723"/>
            <a:ext cx="12801601" cy="2158940"/>
          </a:xfrm>
          <a:prstGeom prst="rect">
            <a:avLst/>
          </a:prstGeom>
        </p:spPr>
      </p:pic>
    </p:spTree>
    <p:extLst>
      <p:ext uri="{BB962C8B-B14F-4D97-AF65-F5344CB8AC3E}">
        <p14:creationId xmlns:p14="http://schemas.microsoft.com/office/powerpoint/2010/main" val="27027725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Date Output</a:t>
            </a:r>
          </a:p>
          <a:p>
            <a:r>
              <a:rPr lang="en-US" sz="3600" dirty="0">
                <a:solidFill>
                  <a:schemeClr val="bg1"/>
                </a:solidFill>
                <a:latin typeface="Arial Rounded MT Bold" panose="020F0704030504030204" pitchFamily="34" charset="0"/>
              </a:rPr>
              <a:t>When we execute the code from the example above the result will be: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2021-10-15 09:13:32.110780</a:t>
            </a:r>
          </a:p>
          <a:p>
            <a:r>
              <a:rPr lang="en-US" sz="3600" dirty="0">
                <a:solidFill>
                  <a:schemeClr val="bg1"/>
                </a:solidFill>
                <a:latin typeface="Arial Rounded MT Bold" panose="020F0704030504030204" pitchFamily="34" charset="0"/>
              </a:rPr>
              <a:t>The date contains year, month, day, hour, minute, second, and microsecond.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datetime module has many methods to return information about the date object.</a:t>
            </a: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spTree>
    <p:extLst>
      <p:ext uri="{BB962C8B-B14F-4D97-AF65-F5344CB8AC3E}">
        <p14:creationId xmlns:p14="http://schemas.microsoft.com/office/powerpoint/2010/main" val="12645286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510" y="0"/>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Here are a few examples, you will learn more about them later in this chapter: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Return the year and name of weekday:</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6" name="Picture 5">
            <a:extLst>
              <a:ext uri="{FF2B5EF4-FFF2-40B4-BE49-F238E27FC236}">
                <a16:creationId xmlns:a16="http://schemas.microsoft.com/office/drawing/2014/main" id="{83E9FDAD-C32F-4A74-91B4-58210DEBA8CC}"/>
              </a:ext>
            </a:extLst>
          </p:cNvPr>
          <p:cNvPicPr>
            <a:picLocks noChangeAspect="1"/>
          </p:cNvPicPr>
          <p:nvPr/>
        </p:nvPicPr>
        <p:blipFill>
          <a:blip r:embed="rId4"/>
          <a:stretch>
            <a:fillRect/>
          </a:stretch>
        </p:blipFill>
        <p:spPr>
          <a:xfrm>
            <a:off x="761998" y="5790329"/>
            <a:ext cx="12145519" cy="2782171"/>
          </a:xfrm>
          <a:prstGeom prst="rect">
            <a:avLst/>
          </a:prstGeom>
        </p:spPr>
      </p:pic>
    </p:spTree>
    <p:extLst>
      <p:ext uri="{BB962C8B-B14F-4D97-AF65-F5344CB8AC3E}">
        <p14:creationId xmlns:p14="http://schemas.microsoft.com/office/powerpoint/2010/main" val="406733682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61214"/>
            <a:ext cx="18288000" cy="10609428"/>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Creating Date Objects</a:t>
            </a:r>
          </a:p>
          <a:p>
            <a:r>
              <a:rPr lang="en-US" sz="3600" dirty="0">
                <a:solidFill>
                  <a:schemeClr val="bg1"/>
                </a:solidFill>
                <a:latin typeface="Arial Rounded MT Bold" panose="020F0704030504030204" pitchFamily="34" charset="0"/>
              </a:rPr>
              <a:t>To create a date, we can use the datetime() class (constructor) of the datetime module.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datetime() class requires three parameters to create a date: year, month, day.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a date object: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7" name="Picture 6">
            <a:extLst>
              <a:ext uri="{FF2B5EF4-FFF2-40B4-BE49-F238E27FC236}">
                <a16:creationId xmlns:a16="http://schemas.microsoft.com/office/drawing/2014/main" id="{D0762D8E-76CC-4C72-ADB5-73F1257102DF}"/>
              </a:ext>
            </a:extLst>
          </p:cNvPr>
          <p:cNvPicPr>
            <a:picLocks noChangeAspect="1"/>
          </p:cNvPicPr>
          <p:nvPr/>
        </p:nvPicPr>
        <p:blipFill>
          <a:blip r:embed="rId4"/>
          <a:stretch>
            <a:fillRect/>
          </a:stretch>
        </p:blipFill>
        <p:spPr>
          <a:xfrm>
            <a:off x="761998" y="7505700"/>
            <a:ext cx="11544509" cy="2349889"/>
          </a:xfrm>
          <a:prstGeom prst="rect">
            <a:avLst/>
          </a:prstGeom>
        </p:spPr>
      </p:pic>
    </p:spTree>
    <p:extLst>
      <p:ext uri="{BB962C8B-B14F-4D97-AF65-F5344CB8AC3E}">
        <p14:creationId xmlns:p14="http://schemas.microsoft.com/office/powerpoint/2010/main" val="26390946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Creating Date Objects</a:t>
            </a:r>
          </a:p>
          <a:p>
            <a:r>
              <a:rPr lang="en-US" sz="3600" dirty="0">
                <a:solidFill>
                  <a:schemeClr val="bg1"/>
                </a:solidFill>
                <a:latin typeface="Arial Rounded MT Bold" panose="020F0704030504030204" pitchFamily="34" charset="0"/>
              </a:rPr>
              <a:t>To create a date, we can use the datetime() class (constructor) of the datetime module.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datetime() class requires three parameters to create a date: year, month, day.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a date object: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pic>
        <p:nvPicPr>
          <p:cNvPr id="7" name="Picture 6">
            <a:extLst>
              <a:ext uri="{FF2B5EF4-FFF2-40B4-BE49-F238E27FC236}">
                <a16:creationId xmlns:a16="http://schemas.microsoft.com/office/drawing/2014/main" id="{D0762D8E-76CC-4C72-ADB5-73F1257102DF}"/>
              </a:ext>
            </a:extLst>
          </p:cNvPr>
          <p:cNvPicPr>
            <a:picLocks noChangeAspect="1"/>
          </p:cNvPicPr>
          <p:nvPr/>
        </p:nvPicPr>
        <p:blipFill>
          <a:blip r:embed="rId4"/>
          <a:stretch>
            <a:fillRect/>
          </a:stretch>
        </p:blipFill>
        <p:spPr>
          <a:xfrm>
            <a:off x="761999" y="7631287"/>
            <a:ext cx="11544509" cy="2349889"/>
          </a:xfrm>
          <a:prstGeom prst="rect">
            <a:avLst/>
          </a:prstGeom>
        </p:spPr>
      </p:pic>
    </p:spTree>
    <p:extLst>
      <p:ext uri="{BB962C8B-B14F-4D97-AF65-F5344CB8AC3E}">
        <p14:creationId xmlns:p14="http://schemas.microsoft.com/office/powerpoint/2010/main" val="10303499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BC0296C1-12C0-488F-A708-38069D570D45}"/>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2"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3" cstate="print"/>
          <a:stretch>
            <a:fillRect/>
          </a:stretch>
        </p:blipFill>
        <p:spPr>
          <a:xfrm>
            <a:off x="14484129" y="0"/>
            <a:ext cx="3803869" cy="4440364"/>
          </a:xfrm>
          <a:prstGeom prst="rect">
            <a:avLst/>
          </a:prstGeom>
        </p:spPr>
      </p:pic>
      <p:sp>
        <p:nvSpPr>
          <p:cNvPr id="8" name="TextBox 7">
            <a:extLst>
              <a:ext uri="{FF2B5EF4-FFF2-40B4-BE49-F238E27FC236}">
                <a16:creationId xmlns:a16="http://schemas.microsoft.com/office/drawing/2014/main" id="{E4309124-104B-4149-916F-5D27D95D000B}"/>
              </a:ext>
            </a:extLst>
          </p:cNvPr>
          <p:cNvSpPr txBox="1"/>
          <p:nvPr/>
        </p:nvSpPr>
        <p:spPr>
          <a:xfrm>
            <a:off x="609600" y="2578787"/>
            <a:ext cx="14027579" cy="2062103"/>
          </a:xfrm>
          <a:prstGeom prst="rect">
            <a:avLst/>
          </a:prstGeom>
          <a:noFill/>
        </p:spPr>
        <p:txBody>
          <a:bodyPr wrap="square">
            <a:spAutoFit/>
          </a:bodyPr>
          <a:lstStyle/>
          <a:p>
            <a:r>
              <a:rPr lang="en-US" sz="3200" dirty="0">
                <a:solidFill>
                  <a:schemeClr val="bg1"/>
                </a:solidFill>
                <a:latin typeface="Arial Rounded MT Bold" panose="020F0704030504030204" pitchFamily="34" charset="0"/>
              </a:rPr>
              <a:t>Note:- The datetime() class also takes parameters for time and </a:t>
            </a:r>
            <a:r>
              <a:rPr lang="en-US" sz="3200" dirty="0" err="1">
                <a:solidFill>
                  <a:schemeClr val="bg1"/>
                </a:solidFill>
                <a:latin typeface="Arial Rounded MT Bold" panose="020F0704030504030204" pitchFamily="34" charset="0"/>
              </a:rPr>
              <a:t>timezone</a:t>
            </a:r>
            <a:r>
              <a:rPr lang="en-US" sz="3200" dirty="0">
                <a:solidFill>
                  <a:schemeClr val="bg1"/>
                </a:solidFill>
                <a:latin typeface="Arial Rounded MT Bold" panose="020F0704030504030204" pitchFamily="34" charset="0"/>
              </a:rPr>
              <a:t> (hour, minute, second, microsecond, </a:t>
            </a:r>
            <a:r>
              <a:rPr lang="en-US" sz="3200" dirty="0" err="1">
                <a:solidFill>
                  <a:schemeClr val="bg1"/>
                </a:solidFill>
                <a:latin typeface="Arial Rounded MT Bold" panose="020F0704030504030204" pitchFamily="34" charset="0"/>
              </a:rPr>
              <a:t>tzone</a:t>
            </a:r>
            <a:r>
              <a:rPr lang="en-US" sz="3200" dirty="0">
                <a:solidFill>
                  <a:schemeClr val="bg1"/>
                </a:solidFill>
                <a:latin typeface="Arial Rounded MT Bold" panose="020F0704030504030204" pitchFamily="34" charset="0"/>
              </a:rPr>
              <a:t>), but they are optional, and has a default value of 0, (None for </a:t>
            </a:r>
            <a:r>
              <a:rPr lang="en-US" sz="3200" dirty="0" err="1">
                <a:solidFill>
                  <a:schemeClr val="bg1"/>
                </a:solidFill>
                <a:latin typeface="Arial Rounded MT Bold" panose="020F0704030504030204" pitchFamily="34" charset="0"/>
              </a:rPr>
              <a:t>timezone</a:t>
            </a:r>
            <a:r>
              <a:rPr lang="en-US" sz="3200" dirty="0">
                <a:solidFill>
                  <a:schemeClr val="bg1"/>
                </a:solidFill>
                <a:latin typeface="Arial Rounded MT Bold" panose="020F0704030504030204" pitchFamily="34" charset="0"/>
              </a:rPr>
              <a:t>).</a:t>
            </a:r>
          </a:p>
          <a:p>
            <a:endParaRPr lang="en-US" sz="32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29101994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3352800" y="897183"/>
            <a:ext cx="11734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The self Parameter</a:t>
            </a:r>
          </a:p>
        </p:txBody>
      </p:sp>
      <p:sp>
        <p:nvSpPr>
          <p:cNvPr id="7" name="object 2"/>
          <p:cNvSpPr txBox="1">
            <a:spLocks/>
          </p:cNvSpPr>
          <p:nvPr/>
        </p:nvSpPr>
        <p:spPr>
          <a:xfrm>
            <a:off x="1821994" y="2619076"/>
            <a:ext cx="11760279" cy="3919663"/>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self represents the instance of the class. By using the “self” keyword we can access the attributes and methods of the class in python. It binds the attributes with the given arguments.</a:t>
            </a:r>
          </a:p>
          <a:p>
            <a:pPr marL="12700">
              <a:spcBef>
                <a:spcPts val="125"/>
              </a:spcBef>
            </a:pPr>
            <a:endParaRPr lang="en-US" sz="3600" kern="0" dirty="0">
              <a:latin typeface="Arial Rounded MT Bold" panose="020F0704030504030204" pitchFamily="34" charset="0"/>
              <a:cs typeface="Lucida Sans Unicode"/>
            </a:endParaRPr>
          </a:p>
          <a:p>
            <a:pPr marL="12700">
              <a:spcBef>
                <a:spcPts val="125"/>
              </a:spcBef>
            </a:pPr>
            <a:r>
              <a:rPr lang="en-US" sz="3600" kern="0" dirty="0">
                <a:latin typeface="Arial Rounded MT Bold" panose="020F0704030504030204" pitchFamily="34" charset="0"/>
                <a:cs typeface="Lucida Sans Unicode"/>
              </a:rPr>
              <a:t>Example: Use the words </a:t>
            </a:r>
            <a:r>
              <a:rPr lang="en-US" sz="3600" kern="0" dirty="0" err="1">
                <a:latin typeface="Arial Rounded MT Bold" panose="020F0704030504030204" pitchFamily="34" charset="0"/>
                <a:cs typeface="Lucida Sans Unicode"/>
              </a:rPr>
              <a:t>mysillyobject</a:t>
            </a:r>
            <a:r>
              <a:rPr lang="en-US" sz="3600" kern="0" dirty="0">
                <a:latin typeface="Arial Rounded MT Bold" panose="020F0704030504030204" pitchFamily="34" charset="0"/>
                <a:cs typeface="Lucida Sans Unicode"/>
              </a:rPr>
              <a:t> and </a:t>
            </a:r>
            <a:r>
              <a:rPr lang="en-US" sz="3600" kern="0" dirty="0" err="1">
                <a:latin typeface="Arial Rounded MT Bold" panose="020F0704030504030204" pitchFamily="34" charset="0"/>
                <a:cs typeface="Lucida Sans Unicode"/>
              </a:rPr>
              <a:t>abc</a:t>
            </a:r>
            <a:r>
              <a:rPr lang="en-US" sz="3600" kern="0" dirty="0">
                <a:latin typeface="Arial Rounded MT Bold" panose="020F0704030504030204" pitchFamily="34" charset="0"/>
                <a:cs typeface="Lucida Sans Unicode"/>
              </a:rPr>
              <a:t> instead of self: </a:t>
            </a:r>
          </a:p>
        </p:txBody>
      </p:sp>
      <p:pic>
        <p:nvPicPr>
          <p:cNvPr id="8" name="Picture 7"/>
          <p:cNvPicPr>
            <a:picLocks noChangeAspect="1"/>
          </p:cNvPicPr>
          <p:nvPr/>
        </p:nvPicPr>
        <p:blipFill>
          <a:blip r:embed="rId4"/>
          <a:stretch>
            <a:fillRect/>
          </a:stretch>
        </p:blipFill>
        <p:spPr>
          <a:xfrm>
            <a:off x="1821994" y="6819900"/>
            <a:ext cx="11436806" cy="2905125"/>
          </a:xfrm>
          <a:prstGeom prst="rect">
            <a:avLst/>
          </a:prstGeom>
        </p:spPr>
      </p:pic>
    </p:spTree>
    <p:extLst>
      <p:ext uri="{BB962C8B-B14F-4D97-AF65-F5344CB8AC3E}">
        <p14:creationId xmlns:p14="http://schemas.microsoft.com/office/powerpoint/2010/main" val="24878198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3B9593E8-18FD-41CF-A51F-921CD3D3CB99}"/>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4998163"/>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Creating Date Objects</a:t>
            </a:r>
          </a:p>
          <a:p>
            <a:r>
              <a:rPr lang="en-US" sz="3600" dirty="0">
                <a:solidFill>
                  <a:schemeClr val="bg1"/>
                </a:solidFill>
                <a:latin typeface="Arial Rounded MT Bold" panose="020F0704030504030204" pitchFamily="34" charset="0"/>
              </a:rPr>
              <a:t>To create a date, we can use the datetime() class (constructor) of the datetime module.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datetime() class requires three parameters to create a date: year, month, day.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Create a date object: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pic>
        <p:nvPicPr>
          <p:cNvPr id="7" name="Picture 6">
            <a:extLst>
              <a:ext uri="{FF2B5EF4-FFF2-40B4-BE49-F238E27FC236}">
                <a16:creationId xmlns:a16="http://schemas.microsoft.com/office/drawing/2014/main" id="{D0762D8E-76CC-4C72-ADB5-73F1257102DF}"/>
              </a:ext>
            </a:extLst>
          </p:cNvPr>
          <p:cNvPicPr>
            <a:picLocks noChangeAspect="1"/>
          </p:cNvPicPr>
          <p:nvPr/>
        </p:nvPicPr>
        <p:blipFill>
          <a:blip r:embed="rId5"/>
          <a:stretch>
            <a:fillRect/>
          </a:stretch>
        </p:blipFill>
        <p:spPr>
          <a:xfrm>
            <a:off x="761999" y="7631287"/>
            <a:ext cx="11544509" cy="2349889"/>
          </a:xfrm>
          <a:prstGeom prst="rect">
            <a:avLst/>
          </a:prstGeom>
        </p:spPr>
      </p:pic>
    </p:spTree>
    <p:extLst>
      <p:ext uri="{BB962C8B-B14F-4D97-AF65-F5344CB8AC3E}">
        <p14:creationId xmlns:p14="http://schemas.microsoft.com/office/powerpoint/2010/main" val="176021217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6E4453FE-414A-41A8-8788-B4DC9B269424}"/>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 reference of all the legal format codes:</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582A91A-6C5E-456E-93B8-E1AB62414CDF}"/>
              </a:ext>
            </a:extLst>
          </p:cNvPr>
          <p:cNvPicPr>
            <a:picLocks noChangeAspect="1"/>
          </p:cNvPicPr>
          <p:nvPr/>
        </p:nvPicPr>
        <p:blipFill>
          <a:blip r:embed="rId5"/>
          <a:stretch>
            <a:fillRect/>
          </a:stretch>
        </p:blipFill>
        <p:spPr>
          <a:xfrm>
            <a:off x="730467" y="3255894"/>
            <a:ext cx="13682404" cy="5926205"/>
          </a:xfrm>
          <a:prstGeom prst="rect">
            <a:avLst/>
          </a:prstGeom>
        </p:spPr>
      </p:pic>
    </p:spTree>
    <p:extLst>
      <p:ext uri="{BB962C8B-B14F-4D97-AF65-F5344CB8AC3E}">
        <p14:creationId xmlns:p14="http://schemas.microsoft.com/office/powerpoint/2010/main" val="347992342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1">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Datetime</a:t>
            </a:r>
          </a:p>
        </p:txBody>
      </p:sp>
      <p:sp>
        <p:nvSpPr>
          <p:cNvPr id="4" name="object 4"/>
          <p:cNvSpPr txBox="1"/>
          <p:nvPr/>
        </p:nvSpPr>
        <p:spPr>
          <a:xfrm>
            <a:off x="761999" y="2418807"/>
            <a:ext cx="13722129"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 reference of all the legal format codes:</a:t>
            </a:r>
          </a:p>
          <a:p>
            <a:endParaRPr lang="en-US" sz="3600" dirty="0">
              <a:solidFill>
                <a:schemeClr val="bg1"/>
              </a:solidFill>
              <a:latin typeface="Arial Rounded MT Bold" panose="020F0704030504030204" pitchFamily="34" charset="0"/>
            </a:endParaRP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AF321ED-9775-4762-8D61-99F73DEE8585}"/>
              </a:ext>
            </a:extLst>
          </p:cNvPr>
          <p:cNvPicPr>
            <a:picLocks noChangeAspect="1"/>
          </p:cNvPicPr>
          <p:nvPr/>
        </p:nvPicPr>
        <p:blipFill>
          <a:blip r:embed="rId5"/>
          <a:stretch>
            <a:fillRect/>
          </a:stretch>
        </p:blipFill>
        <p:spPr>
          <a:xfrm>
            <a:off x="789758" y="3257209"/>
            <a:ext cx="13464709" cy="5924891"/>
          </a:xfrm>
          <a:prstGeom prst="rect">
            <a:avLst/>
          </a:prstGeom>
        </p:spPr>
      </p:pic>
    </p:spTree>
    <p:extLst>
      <p:ext uri="{BB962C8B-B14F-4D97-AF65-F5344CB8AC3E}">
        <p14:creationId xmlns:p14="http://schemas.microsoft.com/office/powerpoint/2010/main" val="17436823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555216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Python has a set of built-in math functions, including an extensive math module, that allows you to perform mathematical tasks on numbers.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Built-in Math Functions</a:t>
            </a:r>
          </a:p>
          <a:p>
            <a:r>
              <a:rPr lang="en-US" sz="3600" dirty="0">
                <a:solidFill>
                  <a:schemeClr val="bg1"/>
                </a:solidFill>
                <a:latin typeface="Arial Rounded MT Bold" panose="020F0704030504030204" pitchFamily="34" charset="0"/>
              </a:rPr>
              <a:t>The min() and max() functions can be used to find the lowest or highest value in an </a:t>
            </a:r>
            <a:r>
              <a:rPr lang="en-US" sz="3600" dirty="0" err="1">
                <a:solidFill>
                  <a:schemeClr val="bg1"/>
                </a:solidFill>
                <a:latin typeface="Arial Rounded MT Bold" panose="020F0704030504030204" pitchFamily="34" charset="0"/>
              </a:rPr>
              <a:t>iterable</a:t>
            </a:r>
            <a:r>
              <a:rPr lang="en-US" sz="3600" dirty="0">
                <a:solidFill>
                  <a:schemeClr val="bg1"/>
                </a:solidFill>
                <a:latin typeface="Arial Rounded MT Bold" panose="020F0704030504030204" pitchFamily="34" charset="0"/>
              </a:rPr>
              <a: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43423AC5-3E23-48FE-9898-93BD4ED507AD}"/>
              </a:ext>
            </a:extLst>
          </p:cNvPr>
          <p:cNvPicPr>
            <a:picLocks noChangeAspect="1"/>
          </p:cNvPicPr>
          <p:nvPr/>
        </p:nvPicPr>
        <p:blipFill>
          <a:blip r:embed="rId5"/>
          <a:stretch>
            <a:fillRect/>
          </a:stretch>
        </p:blipFill>
        <p:spPr>
          <a:xfrm>
            <a:off x="761998" y="7651184"/>
            <a:ext cx="11070847" cy="2185881"/>
          </a:xfrm>
          <a:prstGeom prst="rect">
            <a:avLst/>
          </a:prstGeom>
        </p:spPr>
      </p:pic>
    </p:spTree>
    <p:extLst>
      <p:ext uri="{BB962C8B-B14F-4D97-AF65-F5344CB8AC3E}">
        <p14:creationId xmlns:p14="http://schemas.microsoft.com/office/powerpoint/2010/main" val="197010529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abs() function returns the absolute (positive) value of the specified number: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E883F28-8548-4F0D-B3E8-CB2E90ADDB4D}"/>
              </a:ext>
            </a:extLst>
          </p:cNvPr>
          <p:cNvPicPr>
            <a:picLocks noChangeAspect="1"/>
          </p:cNvPicPr>
          <p:nvPr/>
        </p:nvPicPr>
        <p:blipFill>
          <a:blip r:embed="rId5"/>
          <a:stretch>
            <a:fillRect/>
          </a:stretch>
        </p:blipFill>
        <p:spPr>
          <a:xfrm>
            <a:off x="761999" y="5201831"/>
            <a:ext cx="10439401" cy="1813491"/>
          </a:xfrm>
          <a:prstGeom prst="rect">
            <a:avLst/>
          </a:prstGeom>
        </p:spPr>
      </p:pic>
    </p:spTree>
    <p:extLst>
      <p:ext uri="{BB962C8B-B14F-4D97-AF65-F5344CB8AC3E}">
        <p14:creationId xmlns:p14="http://schemas.microsoft.com/office/powerpoint/2010/main" val="16508656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pow(x, y) function returns the value of x to the power of y (</a:t>
            </a:r>
            <a:r>
              <a:rPr lang="en-US" sz="3600" dirty="0" err="1">
                <a:solidFill>
                  <a:schemeClr val="bg1"/>
                </a:solidFill>
                <a:latin typeface="Arial Rounded MT Bold" panose="020F0704030504030204" pitchFamily="34" charset="0"/>
              </a:rPr>
              <a:t>xy</a:t>
            </a:r>
            <a:r>
              <a:rPr lang="en-US" sz="3600" dirty="0">
                <a:solidFill>
                  <a:schemeClr val="bg1"/>
                </a:solidFill>
                <a:latin typeface="Arial Rounded MT Bold" panose="020F0704030504030204" pitchFamily="34" charset="0"/>
              </a:rPr>
              <a: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Return the value of 4 to the power of 3 (same as 4 * 4 * 4):</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94E2BC9F-9ED5-40B5-A3D7-EA1151DD8BA9}"/>
              </a:ext>
            </a:extLst>
          </p:cNvPr>
          <p:cNvPicPr>
            <a:picLocks noChangeAspect="1"/>
          </p:cNvPicPr>
          <p:nvPr/>
        </p:nvPicPr>
        <p:blipFill>
          <a:blip r:embed="rId5"/>
          <a:stretch>
            <a:fillRect/>
          </a:stretch>
        </p:blipFill>
        <p:spPr>
          <a:xfrm>
            <a:off x="767254" y="5926573"/>
            <a:ext cx="11919754" cy="1705037"/>
          </a:xfrm>
          <a:prstGeom prst="rect">
            <a:avLst/>
          </a:prstGeom>
        </p:spPr>
      </p:pic>
    </p:spTree>
    <p:extLst>
      <p:ext uri="{BB962C8B-B14F-4D97-AF65-F5344CB8AC3E}">
        <p14:creationId xmlns:p14="http://schemas.microsoft.com/office/powerpoint/2010/main" val="11018221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Math Module</a:t>
            </a:r>
          </a:p>
          <a:p>
            <a:r>
              <a:rPr lang="en-US" sz="3600" dirty="0">
                <a:solidFill>
                  <a:schemeClr val="bg1"/>
                </a:solidFill>
                <a:latin typeface="Arial Rounded MT Bold" panose="020F0704030504030204" pitchFamily="34" charset="0"/>
              </a:rPr>
              <a:t>Python has also a built-in module called math, which extends the list of mathematical functions.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To use it, you must import the math module: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FD969AF4-F26A-4B24-87F9-B5834239A66F}"/>
              </a:ext>
            </a:extLst>
          </p:cNvPr>
          <p:cNvPicPr>
            <a:picLocks noChangeAspect="1"/>
          </p:cNvPicPr>
          <p:nvPr/>
        </p:nvPicPr>
        <p:blipFill>
          <a:blip r:embed="rId5"/>
          <a:stretch>
            <a:fillRect/>
          </a:stretch>
        </p:blipFill>
        <p:spPr>
          <a:xfrm>
            <a:off x="761999" y="5834675"/>
            <a:ext cx="12105638" cy="932439"/>
          </a:xfrm>
          <a:prstGeom prst="rect">
            <a:avLst/>
          </a:prstGeom>
        </p:spPr>
      </p:pic>
    </p:spTree>
    <p:extLst>
      <p:ext uri="{BB962C8B-B14F-4D97-AF65-F5344CB8AC3E}">
        <p14:creationId xmlns:p14="http://schemas.microsoft.com/office/powerpoint/2010/main" val="101318182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When you have imported the math module, you can start using methods and constants of the module.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math.sqrt</a:t>
            </a:r>
            <a:r>
              <a:rPr lang="en-US" sz="3600" dirty="0">
                <a:solidFill>
                  <a:schemeClr val="bg1"/>
                </a:solidFill>
                <a:latin typeface="Arial Rounded MT Bold" panose="020F0704030504030204" pitchFamily="34" charset="0"/>
              </a:rPr>
              <a:t>() method for example, returns the square root of a number: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EC0E433-A16F-49B7-B289-C75BE49199E3}"/>
              </a:ext>
            </a:extLst>
          </p:cNvPr>
          <p:cNvPicPr>
            <a:picLocks noChangeAspect="1"/>
          </p:cNvPicPr>
          <p:nvPr/>
        </p:nvPicPr>
        <p:blipFill>
          <a:blip r:embed="rId5"/>
          <a:stretch>
            <a:fillRect/>
          </a:stretch>
        </p:blipFill>
        <p:spPr>
          <a:xfrm>
            <a:off x="747711" y="6624118"/>
            <a:ext cx="11616708" cy="2253182"/>
          </a:xfrm>
          <a:prstGeom prst="rect">
            <a:avLst/>
          </a:prstGeom>
        </p:spPr>
      </p:pic>
    </p:spTree>
    <p:extLst>
      <p:ext uri="{BB962C8B-B14F-4D97-AF65-F5344CB8AC3E}">
        <p14:creationId xmlns:p14="http://schemas.microsoft.com/office/powerpoint/2010/main" val="398123825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math.ceil</a:t>
            </a:r>
            <a:r>
              <a:rPr lang="en-US" sz="3600" dirty="0">
                <a:solidFill>
                  <a:schemeClr val="bg1"/>
                </a:solidFill>
                <a:latin typeface="Arial Rounded MT Bold" panose="020F0704030504030204" pitchFamily="34" charset="0"/>
              </a:rPr>
              <a:t>() method rounds a number upwards to its nearest integer, and the </a:t>
            </a:r>
            <a:r>
              <a:rPr lang="en-US" sz="3600" dirty="0" err="1">
                <a:solidFill>
                  <a:schemeClr val="bg1"/>
                </a:solidFill>
                <a:latin typeface="Arial Rounded MT Bold" panose="020F0704030504030204" pitchFamily="34" charset="0"/>
              </a:rPr>
              <a:t>math.floor</a:t>
            </a:r>
            <a:r>
              <a:rPr lang="en-US" sz="3600" dirty="0">
                <a:solidFill>
                  <a:schemeClr val="bg1"/>
                </a:solidFill>
                <a:latin typeface="Arial Rounded MT Bold" panose="020F0704030504030204" pitchFamily="34" charset="0"/>
              </a:rPr>
              <a:t>() method rounds a number downwards to its nearest integer, and returns the result: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6AD152A-D875-4489-BAB0-CE432FF26D9E}"/>
              </a:ext>
            </a:extLst>
          </p:cNvPr>
          <p:cNvPicPr>
            <a:picLocks noChangeAspect="1"/>
          </p:cNvPicPr>
          <p:nvPr/>
        </p:nvPicPr>
        <p:blipFill>
          <a:blip r:embed="rId5"/>
          <a:stretch>
            <a:fillRect/>
          </a:stretch>
        </p:blipFill>
        <p:spPr>
          <a:xfrm>
            <a:off x="807452" y="5826889"/>
            <a:ext cx="11917947" cy="3362986"/>
          </a:xfrm>
          <a:prstGeom prst="rect">
            <a:avLst/>
          </a:prstGeom>
        </p:spPr>
      </p:pic>
    </p:spTree>
    <p:extLst>
      <p:ext uri="{BB962C8B-B14F-4D97-AF65-F5344CB8AC3E}">
        <p14:creationId xmlns:p14="http://schemas.microsoft.com/office/powerpoint/2010/main" val="399946341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3">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Math</a:t>
            </a:r>
          </a:p>
        </p:txBody>
      </p:sp>
      <p:sp>
        <p:nvSpPr>
          <p:cNvPr id="4" name="object 4"/>
          <p:cNvSpPr txBox="1"/>
          <p:nvPr/>
        </p:nvSpPr>
        <p:spPr>
          <a:xfrm>
            <a:off x="761999" y="2418807"/>
            <a:ext cx="13722129" cy="1674176"/>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math.pi</a:t>
            </a:r>
            <a:r>
              <a:rPr lang="en-US" sz="3600" dirty="0">
                <a:solidFill>
                  <a:schemeClr val="bg1"/>
                </a:solidFill>
                <a:latin typeface="Arial Rounded MT Bold" panose="020F0704030504030204" pitchFamily="34" charset="0"/>
              </a:rPr>
              <a:t> constant, returns the value of PI (3.14...):</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F1743FD-9FAB-442E-970C-62A5934C6311}"/>
              </a:ext>
            </a:extLst>
          </p:cNvPr>
          <p:cNvPicPr>
            <a:picLocks noChangeAspect="1"/>
          </p:cNvPicPr>
          <p:nvPr/>
        </p:nvPicPr>
        <p:blipFill>
          <a:blip r:embed="rId5"/>
          <a:stretch>
            <a:fillRect/>
          </a:stretch>
        </p:blipFill>
        <p:spPr>
          <a:xfrm>
            <a:off x="761999" y="4640890"/>
            <a:ext cx="11684804" cy="2331410"/>
          </a:xfrm>
          <a:prstGeom prst="rect">
            <a:avLst/>
          </a:prstGeom>
        </p:spPr>
      </p:pic>
    </p:spTree>
    <p:extLst>
      <p:ext uri="{BB962C8B-B14F-4D97-AF65-F5344CB8AC3E}">
        <p14:creationId xmlns:p14="http://schemas.microsoft.com/office/powerpoint/2010/main" val="157475354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2057400" y="648109"/>
            <a:ext cx="12877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Modify Object Properties</a:t>
            </a:r>
          </a:p>
        </p:txBody>
      </p:sp>
      <p:sp>
        <p:nvSpPr>
          <p:cNvPr id="7" name="object 2"/>
          <p:cNvSpPr txBox="1">
            <a:spLocks/>
          </p:cNvSpPr>
          <p:nvPr/>
        </p:nvSpPr>
        <p:spPr>
          <a:xfrm>
            <a:off x="1821994" y="2619076"/>
            <a:ext cx="11760279" cy="1703672"/>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You can modify properties on objects like this:</a:t>
            </a:r>
          </a:p>
          <a:p>
            <a:pPr marL="12700">
              <a:spcBef>
                <a:spcPts val="125"/>
              </a:spcBef>
            </a:pPr>
            <a:endParaRPr lang="en-US" sz="3600" kern="0" dirty="0">
              <a:latin typeface="Arial Rounded MT Bold" panose="020F0704030504030204" pitchFamily="34" charset="0"/>
              <a:cs typeface="Lucida Sans Unicode"/>
            </a:endParaRPr>
          </a:p>
          <a:p>
            <a:pPr marL="12700">
              <a:spcBef>
                <a:spcPts val="125"/>
              </a:spcBef>
            </a:pPr>
            <a:r>
              <a:rPr lang="en-US" sz="3600" kern="0" dirty="0">
                <a:latin typeface="Arial Rounded MT Bold" panose="020F0704030504030204" pitchFamily="34" charset="0"/>
                <a:cs typeface="Lucida Sans Unicode"/>
              </a:rPr>
              <a:t>Example:</a:t>
            </a:r>
          </a:p>
        </p:txBody>
      </p:sp>
      <p:pic>
        <p:nvPicPr>
          <p:cNvPr id="2" name="Picture 1"/>
          <p:cNvPicPr>
            <a:picLocks noChangeAspect="1"/>
          </p:cNvPicPr>
          <p:nvPr/>
        </p:nvPicPr>
        <p:blipFill>
          <a:blip r:embed="rId4"/>
          <a:stretch>
            <a:fillRect/>
          </a:stretch>
        </p:blipFill>
        <p:spPr>
          <a:xfrm>
            <a:off x="2057400" y="5372100"/>
            <a:ext cx="10975658" cy="3505200"/>
          </a:xfrm>
          <a:prstGeom prst="rect">
            <a:avLst/>
          </a:prstGeom>
        </p:spPr>
      </p:pic>
    </p:spTree>
    <p:extLst>
      <p:ext uri="{BB962C8B-B14F-4D97-AF65-F5344CB8AC3E}">
        <p14:creationId xmlns:p14="http://schemas.microsoft.com/office/powerpoint/2010/main" val="269705552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2418807"/>
            <a:ext cx="13722129" cy="555216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JSON is a syntax for storing and exchanging data.</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JSON is text, written with JavaScript object notation.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JSON in Python</a:t>
            </a:r>
          </a:p>
          <a:p>
            <a:r>
              <a:rPr lang="en-US" sz="3600" dirty="0">
                <a:solidFill>
                  <a:schemeClr val="bg1"/>
                </a:solidFill>
                <a:latin typeface="Arial Rounded MT Bold" panose="020F0704030504030204" pitchFamily="34" charset="0"/>
              </a:rPr>
              <a:t>Python has a built-in package called json, which can be used to work with JSON data.</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Import the json module: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1FB003D-7D34-43DB-ACAC-CF8A5CB8F419}"/>
              </a:ext>
            </a:extLst>
          </p:cNvPr>
          <p:cNvPicPr>
            <a:picLocks noChangeAspect="1"/>
          </p:cNvPicPr>
          <p:nvPr/>
        </p:nvPicPr>
        <p:blipFill>
          <a:blip r:embed="rId5"/>
          <a:stretch>
            <a:fillRect/>
          </a:stretch>
        </p:blipFill>
        <p:spPr>
          <a:xfrm>
            <a:off x="868418" y="8414350"/>
            <a:ext cx="9807386" cy="767750"/>
          </a:xfrm>
          <a:prstGeom prst="rect">
            <a:avLst/>
          </a:prstGeom>
        </p:spPr>
      </p:pic>
    </p:spTree>
    <p:extLst>
      <p:ext uri="{BB962C8B-B14F-4D97-AF65-F5344CB8AC3E}">
        <p14:creationId xmlns:p14="http://schemas.microsoft.com/office/powerpoint/2010/main" val="37047696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4444165"/>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Parse JSON - Convert from JSON to Python</a:t>
            </a:r>
          </a:p>
          <a:p>
            <a:r>
              <a:rPr lang="en-US" sz="3600" dirty="0">
                <a:solidFill>
                  <a:schemeClr val="bg1"/>
                </a:solidFill>
                <a:latin typeface="Arial Rounded MT Bold" panose="020F0704030504030204" pitchFamily="34" charset="0"/>
              </a:rPr>
              <a:t>If you have a JSON string, you can parse it by using the </a:t>
            </a:r>
            <a:r>
              <a:rPr lang="en-US" sz="3600" dirty="0" err="1">
                <a:solidFill>
                  <a:schemeClr val="bg1"/>
                </a:solidFill>
                <a:latin typeface="Arial Rounded MT Bold" panose="020F0704030504030204" pitchFamily="34" charset="0"/>
              </a:rPr>
              <a:t>json.loads</a:t>
            </a:r>
            <a:r>
              <a:rPr lang="en-US" sz="3600" dirty="0">
                <a:solidFill>
                  <a:schemeClr val="bg1"/>
                </a:solidFill>
                <a:latin typeface="Arial Rounded MT Bold" panose="020F0704030504030204" pitchFamily="34" charset="0"/>
              </a:rPr>
              <a: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result will be a Python dictionary.</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Convert from JSON to Python: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B0F7206-D812-4959-B2AD-F3BF7F6B8EAC}"/>
              </a:ext>
            </a:extLst>
          </p:cNvPr>
          <p:cNvPicPr>
            <a:picLocks noChangeAspect="1"/>
          </p:cNvPicPr>
          <p:nvPr/>
        </p:nvPicPr>
        <p:blipFill>
          <a:blip r:embed="rId5"/>
          <a:stretch>
            <a:fillRect/>
          </a:stretch>
        </p:blipFill>
        <p:spPr>
          <a:xfrm>
            <a:off x="609600" y="6424896"/>
            <a:ext cx="10439400" cy="3614976"/>
          </a:xfrm>
          <a:prstGeom prst="rect">
            <a:avLst/>
          </a:prstGeom>
        </p:spPr>
      </p:pic>
    </p:spTree>
    <p:extLst>
      <p:ext uri="{BB962C8B-B14F-4D97-AF65-F5344CB8AC3E}">
        <p14:creationId xmlns:p14="http://schemas.microsoft.com/office/powerpoint/2010/main" val="14304093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Convert from Python to JSON</a:t>
            </a:r>
          </a:p>
          <a:p>
            <a:r>
              <a:rPr lang="en-US" sz="3600" dirty="0">
                <a:solidFill>
                  <a:schemeClr val="bg1"/>
                </a:solidFill>
                <a:latin typeface="Arial Rounded MT Bold" panose="020F0704030504030204" pitchFamily="34" charset="0"/>
              </a:rPr>
              <a:t>If you have a Python object, you can convert it into a JSON string by using the </a:t>
            </a:r>
            <a:r>
              <a:rPr lang="en-US" sz="3600" dirty="0" err="1">
                <a:solidFill>
                  <a:schemeClr val="bg1"/>
                </a:solidFill>
                <a:latin typeface="Arial Rounded MT Bold" panose="020F0704030504030204" pitchFamily="34" charset="0"/>
              </a:rPr>
              <a:t>json.dumps</a:t>
            </a:r>
            <a:r>
              <a:rPr lang="en-US" sz="3600" dirty="0">
                <a:solidFill>
                  <a:schemeClr val="bg1"/>
                </a:solidFill>
                <a:latin typeface="Arial Rounded MT Bold" panose="020F0704030504030204" pitchFamily="34" charset="0"/>
              </a:rPr>
              <a:t>() method.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Convert from Python to JSON: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F05C803-9520-40E1-A5DF-5CF722AF393E}"/>
              </a:ext>
            </a:extLst>
          </p:cNvPr>
          <p:cNvPicPr>
            <a:picLocks noChangeAspect="1"/>
          </p:cNvPicPr>
          <p:nvPr/>
        </p:nvPicPr>
        <p:blipFill>
          <a:blip r:embed="rId5"/>
          <a:stretch>
            <a:fillRect/>
          </a:stretch>
        </p:blipFill>
        <p:spPr>
          <a:xfrm>
            <a:off x="785810" y="5479546"/>
            <a:ext cx="9882189" cy="4444371"/>
          </a:xfrm>
          <a:prstGeom prst="rect">
            <a:avLst/>
          </a:prstGeom>
        </p:spPr>
      </p:pic>
    </p:spTree>
    <p:extLst>
      <p:ext uri="{BB962C8B-B14F-4D97-AF65-F5344CB8AC3E}">
        <p14:creationId xmlns:p14="http://schemas.microsoft.com/office/powerpoint/2010/main" val="169071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6660157"/>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convert Python objects of the following types, into JSON strings:</a:t>
            </a:r>
          </a:p>
          <a:p>
            <a:endParaRPr lang="en-US" sz="3600" dirty="0">
              <a:solidFill>
                <a:schemeClr val="bg1"/>
              </a:solidFill>
              <a:latin typeface="Arial Rounded MT Bold" panose="020F0704030504030204" pitchFamily="34" charset="0"/>
            </a:endParaRPr>
          </a:p>
          <a:p>
            <a:r>
              <a:rPr lang="en-US" sz="3600" dirty="0" err="1">
                <a:solidFill>
                  <a:schemeClr val="bg1"/>
                </a:solidFill>
                <a:latin typeface="Arial Rounded MT Bold" panose="020F0704030504030204" pitchFamily="34" charset="0"/>
              </a:rPr>
              <a:t>dict</a:t>
            </a:r>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list</a:t>
            </a:r>
          </a:p>
          <a:p>
            <a:r>
              <a:rPr lang="en-US" sz="3600" dirty="0">
                <a:solidFill>
                  <a:schemeClr val="bg1"/>
                </a:solidFill>
                <a:latin typeface="Arial Rounded MT Bold" panose="020F0704030504030204" pitchFamily="34" charset="0"/>
              </a:rPr>
              <a:t>tuple</a:t>
            </a:r>
          </a:p>
          <a:p>
            <a:r>
              <a:rPr lang="en-US" sz="3600" dirty="0">
                <a:solidFill>
                  <a:schemeClr val="bg1"/>
                </a:solidFill>
                <a:latin typeface="Arial Rounded MT Bold" panose="020F0704030504030204" pitchFamily="34" charset="0"/>
              </a:rPr>
              <a:t>string</a:t>
            </a:r>
          </a:p>
          <a:p>
            <a:r>
              <a:rPr lang="en-US" sz="3600" dirty="0">
                <a:solidFill>
                  <a:schemeClr val="bg1"/>
                </a:solidFill>
                <a:latin typeface="Arial Rounded MT Bold" panose="020F0704030504030204" pitchFamily="34" charset="0"/>
              </a:rPr>
              <a:t>int</a:t>
            </a:r>
          </a:p>
          <a:p>
            <a:r>
              <a:rPr lang="en-US" sz="3600" dirty="0">
                <a:solidFill>
                  <a:schemeClr val="bg1"/>
                </a:solidFill>
                <a:latin typeface="Arial Rounded MT Bold" panose="020F0704030504030204" pitchFamily="34" charset="0"/>
              </a:rPr>
              <a:t>float</a:t>
            </a:r>
          </a:p>
          <a:p>
            <a:r>
              <a:rPr lang="en-US" sz="3600" dirty="0">
                <a:solidFill>
                  <a:schemeClr val="bg1"/>
                </a:solidFill>
                <a:latin typeface="Arial Rounded MT Bold" panose="020F0704030504030204" pitchFamily="34" charset="0"/>
              </a:rPr>
              <a:t>True</a:t>
            </a:r>
          </a:p>
          <a:p>
            <a:r>
              <a:rPr lang="en-US" sz="3600" dirty="0">
                <a:solidFill>
                  <a:schemeClr val="bg1"/>
                </a:solidFill>
                <a:latin typeface="Arial Rounded MT Bold" panose="020F0704030504030204" pitchFamily="34" charset="0"/>
              </a:rPr>
              <a:t>False</a:t>
            </a:r>
          </a:p>
          <a:p>
            <a:r>
              <a:rPr lang="en-US" sz="3600" dirty="0">
                <a:solidFill>
                  <a:schemeClr val="bg1"/>
                </a:solidFill>
                <a:latin typeface="Arial Rounded MT Bold" panose="020F0704030504030204" pitchFamily="34" charset="0"/>
              </a:rPr>
              <a:t>None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908812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Convert Python objects into JSON strings, and print the values: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import json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A8F9FC5-1AFC-436C-B1E6-F66E62FFE9D2}"/>
              </a:ext>
            </a:extLst>
          </p:cNvPr>
          <p:cNvPicPr>
            <a:picLocks noChangeAspect="1"/>
          </p:cNvPicPr>
          <p:nvPr/>
        </p:nvPicPr>
        <p:blipFill>
          <a:blip r:embed="rId5"/>
          <a:stretch>
            <a:fillRect/>
          </a:stretch>
        </p:blipFill>
        <p:spPr>
          <a:xfrm>
            <a:off x="785810" y="5143500"/>
            <a:ext cx="10263189" cy="4372561"/>
          </a:xfrm>
          <a:prstGeom prst="rect">
            <a:avLst/>
          </a:prstGeom>
        </p:spPr>
      </p:pic>
    </p:spTree>
    <p:extLst>
      <p:ext uri="{BB962C8B-B14F-4D97-AF65-F5344CB8AC3E}">
        <p14:creationId xmlns:p14="http://schemas.microsoft.com/office/powerpoint/2010/main" val="239121571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When you convert from Python to JSON, Python objects are converted into the JSON (JavaScript) equivalent: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AEF4541-A22B-4F3D-A9E0-429767DB32A1}"/>
              </a:ext>
            </a:extLst>
          </p:cNvPr>
          <p:cNvPicPr>
            <a:picLocks noChangeAspect="1"/>
          </p:cNvPicPr>
          <p:nvPr/>
        </p:nvPicPr>
        <p:blipFill>
          <a:blip r:embed="rId5"/>
          <a:stretch>
            <a:fillRect/>
          </a:stretch>
        </p:blipFill>
        <p:spPr>
          <a:xfrm>
            <a:off x="795336" y="3589251"/>
            <a:ext cx="12986000" cy="5135649"/>
          </a:xfrm>
          <a:prstGeom prst="rect">
            <a:avLst/>
          </a:prstGeom>
        </p:spPr>
      </p:pic>
    </p:spTree>
    <p:extLst>
      <p:ext uri="{BB962C8B-B14F-4D97-AF65-F5344CB8AC3E}">
        <p14:creationId xmlns:p14="http://schemas.microsoft.com/office/powerpoint/2010/main" val="141234426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Convert a Python object containing all the legal data types: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CB0214A-CE21-4F33-9EB9-EAE3B12D8DF9}"/>
              </a:ext>
            </a:extLst>
          </p:cNvPr>
          <p:cNvPicPr>
            <a:picLocks noChangeAspect="1"/>
          </p:cNvPicPr>
          <p:nvPr/>
        </p:nvPicPr>
        <p:blipFill>
          <a:blip r:embed="rId5"/>
          <a:stretch>
            <a:fillRect/>
          </a:stretch>
        </p:blipFill>
        <p:spPr>
          <a:xfrm>
            <a:off x="790573" y="3506315"/>
            <a:ext cx="12401693" cy="5828185"/>
          </a:xfrm>
          <a:prstGeom prst="rect">
            <a:avLst/>
          </a:prstGeom>
        </p:spPr>
      </p:pic>
    </p:spTree>
    <p:extLst>
      <p:ext uri="{BB962C8B-B14F-4D97-AF65-F5344CB8AC3E}">
        <p14:creationId xmlns:p14="http://schemas.microsoft.com/office/powerpoint/2010/main" val="133291325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4998163"/>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Format the Result</a:t>
            </a:r>
          </a:p>
          <a:p>
            <a:r>
              <a:rPr lang="en-US" sz="3600" dirty="0">
                <a:solidFill>
                  <a:schemeClr val="bg1"/>
                </a:solidFill>
                <a:latin typeface="Arial Rounded MT Bold" panose="020F0704030504030204" pitchFamily="34" charset="0"/>
              </a:rPr>
              <a:t>The example above prints a JSON string, but it is not very easy to read, with no indentations and line breaks.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json.dumps</a:t>
            </a:r>
            <a:r>
              <a:rPr lang="en-US" sz="3600" dirty="0">
                <a:solidFill>
                  <a:schemeClr val="bg1"/>
                </a:solidFill>
                <a:latin typeface="Arial Rounded MT Bold" panose="020F0704030504030204" pitchFamily="34" charset="0"/>
              </a:rPr>
              <a:t>() method has parameters to make it easier to read the result: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Use the indent parameter to define the numbers of indents: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7B60B55-946F-45D2-804A-0BD542DB6935}"/>
              </a:ext>
            </a:extLst>
          </p:cNvPr>
          <p:cNvPicPr>
            <a:picLocks noChangeAspect="1"/>
          </p:cNvPicPr>
          <p:nvPr/>
        </p:nvPicPr>
        <p:blipFill>
          <a:blip r:embed="rId5"/>
          <a:stretch>
            <a:fillRect/>
          </a:stretch>
        </p:blipFill>
        <p:spPr>
          <a:xfrm>
            <a:off x="761998" y="7463944"/>
            <a:ext cx="11049002" cy="745318"/>
          </a:xfrm>
          <a:prstGeom prst="rect">
            <a:avLst/>
          </a:prstGeom>
        </p:spPr>
      </p:pic>
    </p:spTree>
    <p:extLst>
      <p:ext uri="{BB962C8B-B14F-4D97-AF65-F5344CB8AC3E}">
        <p14:creationId xmlns:p14="http://schemas.microsoft.com/office/powerpoint/2010/main" val="59612880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also define the separators, default value is (", ", ": "), which means using a comma and a space to separate each object, and a colon and a space to separate keys from values: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Use the separators parameter to change the default separator:</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59F40BF-9A0A-4BA8-817E-C472A963CC05}"/>
              </a:ext>
            </a:extLst>
          </p:cNvPr>
          <p:cNvPicPr>
            <a:picLocks noChangeAspect="1"/>
          </p:cNvPicPr>
          <p:nvPr/>
        </p:nvPicPr>
        <p:blipFill>
          <a:blip r:embed="rId5"/>
          <a:stretch>
            <a:fillRect/>
          </a:stretch>
        </p:blipFill>
        <p:spPr>
          <a:xfrm>
            <a:off x="887470" y="6467062"/>
            <a:ext cx="10991372" cy="810037"/>
          </a:xfrm>
          <a:prstGeom prst="rect">
            <a:avLst/>
          </a:prstGeom>
        </p:spPr>
      </p:pic>
    </p:spTree>
    <p:extLst>
      <p:ext uri="{BB962C8B-B14F-4D97-AF65-F5344CB8AC3E}">
        <p14:creationId xmlns:p14="http://schemas.microsoft.com/office/powerpoint/2010/main" val="30460221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9900"/>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JSON</a:t>
            </a:r>
          </a:p>
        </p:txBody>
      </p:sp>
      <p:sp>
        <p:nvSpPr>
          <p:cNvPr id="4" name="object 4"/>
          <p:cNvSpPr txBox="1"/>
          <p:nvPr/>
        </p:nvSpPr>
        <p:spPr>
          <a:xfrm>
            <a:off x="761999" y="1893739"/>
            <a:ext cx="13722129" cy="3890168"/>
          </a:xfrm>
          <a:prstGeom prst="rect">
            <a:avLst/>
          </a:prstGeom>
        </p:spPr>
        <p:txBody>
          <a:bodyPr vert="horz" wrap="square" lIns="0" tIns="12065" rIns="0" bIns="0" rtlCol="0">
            <a:spAutoFit/>
          </a:bodyPr>
          <a:lstStyle/>
          <a:p>
            <a:r>
              <a:rPr lang="en-US" sz="3600" dirty="0">
                <a:solidFill>
                  <a:srgbClr val="FFC000"/>
                </a:solidFill>
                <a:latin typeface="Arial Rounded MT Bold" panose="020F0704030504030204" pitchFamily="34" charset="0"/>
              </a:rPr>
              <a:t>Order the Result</a:t>
            </a:r>
          </a:p>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json.dumps</a:t>
            </a:r>
            <a:r>
              <a:rPr lang="en-US" sz="3600" dirty="0">
                <a:solidFill>
                  <a:schemeClr val="bg1"/>
                </a:solidFill>
                <a:latin typeface="Arial Rounded MT Bold" panose="020F0704030504030204" pitchFamily="34" charset="0"/>
              </a:rPr>
              <a:t>() method has parameters to order the keys in the result: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Use the </a:t>
            </a:r>
            <a:r>
              <a:rPr lang="en-US" sz="3600" dirty="0" err="1">
                <a:solidFill>
                  <a:schemeClr val="bg1"/>
                </a:solidFill>
                <a:latin typeface="Arial Rounded MT Bold" panose="020F0704030504030204" pitchFamily="34" charset="0"/>
              </a:rPr>
              <a:t>sort_keys</a:t>
            </a:r>
            <a:r>
              <a:rPr lang="en-US" sz="3600" dirty="0">
                <a:solidFill>
                  <a:schemeClr val="bg1"/>
                </a:solidFill>
                <a:latin typeface="Arial Rounded MT Bold" panose="020F0704030504030204" pitchFamily="34" charset="0"/>
              </a:rPr>
              <a:t> parameter to specify if the result should be sorted or not: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EBD2F0C-3847-4FEA-AB58-D942A9FE223B}"/>
              </a:ext>
            </a:extLst>
          </p:cNvPr>
          <p:cNvPicPr>
            <a:picLocks noChangeAspect="1"/>
          </p:cNvPicPr>
          <p:nvPr/>
        </p:nvPicPr>
        <p:blipFill>
          <a:blip r:embed="rId5"/>
          <a:stretch>
            <a:fillRect/>
          </a:stretch>
        </p:blipFill>
        <p:spPr>
          <a:xfrm>
            <a:off x="761999" y="6467062"/>
            <a:ext cx="10209267" cy="810037"/>
          </a:xfrm>
          <a:prstGeom prst="rect">
            <a:avLst/>
          </a:prstGeom>
        </p:spPr>
      </p:pic>
    </p:spTree>
    <p:extLst>
      <p:ext uri="{BB962C8B-B14F-4D97-AF65-F5344CB8AC3E}">
        <p14:creationId xmlns:p14="http://schemas.microsoft.com/office/powerpoint/2010/main" val="62890731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1639666" y="587664"/>
            <a:ext cx="12877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Delete Object Properties</a:t>
            </a:r>
          </a:p>
        </p:txBody>
      </p:sp>
      <p:sp>
        <p:nvSpPr>
          <p:cNvPr id="7" name="object 2"/>
          <p:cNvSpPr txBox="1">
            <a:spLocks/>
          </p:cNvSpPr>
          <p:nvPr/>
        </p:nvSpPr>
        <p:spPr>
          <a:xfrm>
            <a:off x="1821994" y="2619076"/>
            <a:ext cx="11760279" cy="4473661"/>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The del keyword in python is primarily used to delete object properties in Python. Since everything in python represents an object in one way or another, the del keyword can also be used to delete a list, slice a list, delete a dictionaries, remove key-value pairs from a dictionary, delete variables, etc.</a:t>
            </a:r>
          </a:p>
          <a:p>
            <a:pPr marL="12700">
              <a:spcBef>
                <a:spcPts val="125"/>
              </a:spcBef>
            </a:pPr>
            <a:endParaRPr lang="en-US" sz="3600" kern="0" dirty="0">
              <a:latin typeface="Arial Rounded MT Bold" panose="020F0704030504030204" pitchFamily="34" charset="0"/>
              <a:cs typeface="Lucida Sans Unicode"/>
            </a:endParaRPr>
          </a:p>
          <a:p>
            <a:pPr marL="12700">
              <a:spcBef>
                <a:spcPts val="125"/>
              </a:spcBef>
            </a:pPr>
            <a:r>
              <a:rPr lang="en-US" sz="3600" kern="0" dirty="0">
                <a:latin typeface="Arial Rounded MT Bold" panose="020F0704030504030204" pitchFamily="34" charset="0"/>
                <a:cs typeface="Lucida Sans Unicode"/>
              </a:rPr>
              <a:t>Example: Delete the age property from the p1 object:</a:t>
            </a:r>
          </a:p>
        </p:txBody>
      </p:sp>
      <p:pic>
        <p:nvPicPr>
          <p:cNvPr id="3" name="Picture 2"/>
          <p:cNvPicPr>
            <a:picLocks noChangeAspect="1"/>
          </p:cNvPicPr>
          <p:nvPr/>
        </p:nvPicPr>
        <p:blipFill>
          <a:blip r:embed="rId4"/>
          <a:stretch>
            <a:fillRect/>
          </a:stretch>
        </p:blipFill>
        <p:spPr>
          <a:xfrm>
            <a:off x="1821993" y="7615075"/>
            <a:ext cx="11658369" cy="1262225"/>
          </a:xfrm>
          <a:prstGeom prst="rect">
            <a:avLst/>
          </a:prstGeom>
        </p:spPr>
      </p:pic>
    </p:spTree>
    <p:extLst>
      <p:ext uri="{BB962C8B-B14F-4D97-AF65-F5344CB8AC3E}">
        <p14:creationId xmlns:p14="http://schemas.microsoft.com/office/powerpoint/2010/main" val="800190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Effect transition="in" filter="fade">
                                      <p:cBhvr>
                                        <p:cTn id="2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6106159"/>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A RegEx, or Regular Expression, is a sequence of characters that forms a search pattern.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RegEx can be used to check if a string contains the specified search pattern.</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RegEx Module</a:t>
            </a:r>
          </a:p>
          <a:p>
            <a:r>
              <a:rPr lang="en-US" sz="3600" dirty="0">
                <a:solidFill>
                  <a:schemeClr val="bg1"/>
                </a:solidFill>
                <a:latin typeface="Arial Rounded MT Bold" panose="020F0704030504030204" pitchFamily="34" charset="0"/>
              </a:rPr>
              <a:t>Python has a built-in package called re, which can be used to work with Regular Expressions.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Import the re module: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62FE6D4-446B-44BC-A154-CC01BF7CBE0D}"/>
              </a:ext>
            </a:extLst>
          </p:cNvPr>
          <p:cNvPicPr>
            <a:picLocks noChangeAspect="1"/>
          </p:cNvPicPr>
          <p:nvPr/>
        </p:nvPicPr>
        <p:blipFill>
          <a:blip r:embed="rId5"/>
          <a:stretch>
            <a:fillRect/>
          </a:stretch>
        </p:blipFill>
        <p:spPr>
          <a:xfrm>
            <a:off x="761999" y="8421836"/>
            <a:ext cx="11445438" cy="760264"/>
          </a:xfrm>
          <a:prstGeom prst="rect">
            <a:avLst/>
          </a:prstGeom>
        </p:spPr>
      </p:pic>
    </p:spTree>
    <p:extLst>
      <p:ext uri="{BB962C8B-B14F-4D97-AF65-F5344CB8AC3E}">
        <p14:creationId xmlns:p14="http://schemas.microsoft.com/office/powerpoint/2010/main" val="42383445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RegEx in Python</a:t>
            </a:r>
          </a:p>
          <a:p>
            <a:r>
              <a:rPr lang="en-US" sz="3600" dirty="0">
                <a:solidFill>
                  <a:schemeClr val="bg1"/>
                </a:solidFill>
                <a:latin typeface="Arial Rounded MT Bold" panose="020F0704030504030204" pitchFamily="34" charset="0"/>
              </a:rPr>
              <a:t>When you have imported the re module, you can start using regular expressions: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Search the string to see if it starts with "The" and ends with "Spain":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6DC0941-E402-42B6-9CC6-34B862901AA9}"/>
              </a:ext>
            </a:extLst>
          </p:cNvPr>
          <p:cNvPicPr>
            <a:picLocks noChangeAspect="1"/>
          </p:cNvPicPr>
          <p:nvPr/>
        </p:nvPicPr>
        <p:blipFill>
          <a:blip r:embed="rId5"/>
          <a:stretch>
            <a:fillRect/>
          </a:stretch>
        </p:blipFill>
        <p:spPr>
          <a:xfrm>
            <a:off x="818884" y="6428246"/>
            <a:ext cx="11061800" cy="1965015"/>
          </a:xfrm>
          <a:prstGeom prst="rect">
            <a:avLst/>
          </a:prstGeom>
        </p:spPr>
      </p:pic>
    </p:spTree>
    <p:extLst>
      <p:ext uri="{BB962C8B-B14F-4D97-AF65-F5344CB8AC3E}">
        <p14:creationId xmlns:p14="http://schemas.microsoft.com/office/powerpoint/2010/main" val="32093556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674176"/>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RegEx Functions</a:t>
            </a:r>
          </a:p>
          <a:p>
            <a:r>
              <a:rPr lang="en-US" sz="3600" dirty="0">
                <a:solidFill>
                  <a:schemeClr val="bg1"/>
                </a:solidFill>
                <a:latin typeface="Arial Rounded MT Bold" panose="020F0704030504030204" pitchFamily="34" charset="0"/>
              </a:rPr>
              <a:t>The re module offers a set of functions that allows us to search a string for a match:</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847D378F-674C-444E-BD6D-330FDEB2FFA4}"/>
              </a:ext>
            </a:extLst>
          </p:cNvPr>
          <p:cNvPicPr>
            <a:picLocks noChangeAspect="1"/>
          </p:cNvPicPr>
          <p:nvPr/>
        </p:nvPicPr>
        <p:blipFill>
          <a:blip r:embed="rId5"/>
          <a:stretch>
            <a:fillRect/>
          </a:stretch>
        </p:blipFill>
        <p:spPr>
          <a:xfrm>
            <a:off x="761999" y="4501984"/>
            <a:ext cx="13568396" cy="2775113"/>
          </a:xfrm>
          <a:prstGeom prst="rect">
            <a:avLst/>
          </a:prstGeom>
        </p:spPr>
      </p:pic>
    </p:spTree>
    <p:extLst>
      <p:ext uri="{BB962C8B-B14F-4D97-AF65-F5344CB8AC3E}">
        <p14:creationId xmlns:p14="http://schemas.microsoft.com/office/powerpoint/2010/main" val="151034865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120178"/>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Metacharacters</a:t>
            </a:r>
          </a:p>
          <a:p>
            <a:r>
              <a:rPr lang="en-US" sz="3600" dirty="0">
                <a:solidFill>
                  <a:schemeClr val="bg1"/>
                </a:solidFill>
                <a:latin typeface="Arial Rounded MT Bold" panose="020F0704030504030204" pitchFamily="34" charset="0"/>
              </a:rPr>
              <a:t>Metacharacters are characters with a special meaning: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EAB78CB-3F4C-4519-B114-50306391973E}"/>
              </a:ext>
            </a:extLst>
          </p:cNvPr>
          <p:cNvPicPr>
            <a:picLocks noChangeAspect="1"/>
          </p:cNvPicPr>
          <p:nvPr/>
        </p:nvPicPr>
        <p:blipFill>
          <a:blip r:embed="rId5"/>
          <a:stretch>
            <a:fillRect/>
          </a:stretch>
        </p:blipFill>
        <p:spPr>
          <a:xfrm>
            <a:off x="761999" y="3598776"/>
            <a:ext cx="12992792" cy="3906924"/>
          </a:xfrm>
          <a:prstGeom prst="rect">
            <a:avLst/>
          </a:prstGeom>
        </p:spPr>
      </p:pic>
    </p:spTree>
    <p:extLst>
      <p:ext uri="{BB962C8B-B14F-4D97-AF65-F5344CB8AC3E}">
        <p14:creationId xmlns:p14="http://schemas.microsoft.com/office/powerpoint/2010/main" val="31984314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120178"/>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Metacharacters</a:t>
            </a:r>
          </a:p>
          <a:p>
            <a:r>
              <a:rPr lang="en-US" sz="3600" dirty="0">
                <a:solidFill>
                  <a:schemeClr val="bg1"/>
                </a:solidFill>
                <a:latin typeface="Arial Rounded MT Bold" panose="020F0704030504030204" pitchFamily="34" charset="0"/>
              </a:rPr>
              <a:t>Metacharacters are characters with a special meaning: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3D5320B9-A4C4-4C80-8462-5880699CB1A8}"/>
              </a:ext>
            </a:extLst>
          </p:cNvPr>
          <p:cNvPicPr>
            <a:picLocks noChangeAspect="1"/>
          </p:cNvPicPr>
          <p:nvPr/>
        </p:nvPicPr>
        <p:blipFill>
          <a:blip r:embed="rId5"/>
          <a:stretch>
            <a:fillRect/>
          </a:stretch>
        </p:blipFill>
        <p:spPr>
          <a:xfrm>
            <a:off x="761998" y="3613063"/>
            <a:ext cx="13051605" cy="2292437"/>
          </a:xfrm>
          <a:prstGeom prst="rect">
            <a:avLst/>
          </a:prstGeom>
        </p:spPr>
      </p:pic>
    </p:spTree>
    <p:extLst>
      <p:ext uri="{BB962C8B-B14F-4D97-AF65-F5344CB8AC3E}">
        <p14:creationId xmlns:p14="http://schemas.microsoft.com/office/powerpoint/2010/main" val="13406471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674176"/>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Special Sequences</a:t>
            </a:r>
          </a:p>
          <a:p>
            <a:r>
              <a:rPr lang="en-US" sz="3600" dirty="0">
                <a:solidFill>
                  <a:schemeClr val="bg1"/>
                </a:solidFill>
                <a:latin typeface="Arial Rounded MT Bold" panose="020F0704030504030204" pitchFamily="34" charset="0"/>
              </a:rPr>
              <a:t>A special sequence is a \ followed by one of the characters in the list below, and has a special meaning: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6D0D2EF-80AD-4CCC-8C3D-5E019FE04E70}"/>
              </a:ext>
            </a:extLst>
          </p:cNvPr>
          <p:cNvPicPr>
            <a:picLocks noChangeAspect="1"/>
          </p:cNvPicPr>
          <p:nvPr/>
        </p:nvPicPr>
        <p:blipFill>
          <a:blip r:embed="rId5"/>
          <a:stretch>
            <a:fillRect/>
          </a:stretch>
        </p:blipFill>
        <p:spPr>
          <a:xfrm>
            <a:off x="761999" y="4152900"/>
            <a:ext cx="13433737" cy="4568728"/>
          </a:xfrm>
          <a:prstGeom prst="rect">
            <a:avLst/>
          </a:prstGeom>
        </p:spPr>
      </p:pic>
    </p:spTree>
    <p:extLst>
      <p:ext uri="{BB962C8B-B14F-4D97-AF65-F5344CB8AC3E}">
        <p14:creationId xmlns:p14="http://schemas.microsoft.com/office/powerpoint/2010/main" val="231373229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674176"/>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Special Sequences</a:t>
            </a:r>
          </a:p>
          <a:p>
            <a:r>
              <a:rPr lang="en-US" sz="3600" dirty="0">
                <a:solidFill>
                  <a:schemeClr val="bg1"/>
                </a:solidFill>
                <a:latin typeface="Arial Rounded MT Bold" panose="020F0704030504030204" pitchFamily="34" charset="0"/>
              </a:rPr>
              <a:t>A special sequence is a \ followed by one of the characters in the list below, and has a special meaning: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287572B-A92F-4C4D-A4A3-ABA9A24C59D1}"/>
              </a:ext>
            </a:extLst>
          </p:cNvPr>
          <p:cNvPicPr>
            <a:picLocks noChangeAspect="1"/>
          </p:cNvPicPr>
          <p:nvPr/>
        </p:nvPicPr>
        <p:blipFill>
          <a:blip r:embed="rId5"/>
          <a:stretch>
            <a:fillRect/>
          </a:stretch>
        </p:blipFill>
        <p:spPr>
          <a:xfrm>
            <a:off x="761998" y="3984943"/>
            <a:ext cx="13563602" cy="3261193"/>
          </a:xfrm>
          <a:prstGeom prst="rect">
            <a:avLst/>
          </a:prstGeom>
        </p:spPr>
      </p:pic>
    </p:spTree>
    <p:extLst>
      <p:ext uri="{BB962C8B-B14F-4D97-AF65-F5344CB8AC3E}">
        <p14:creationId xmlns:p14="http://schemas.microsoft.com/office/powerpoint/2010/main" val="36691856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674176"/>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Sets</a:t>
            </a:r>
          </a:p>
          <a:p>
            <a:r>
              <a:rPr lang="en-US" sz="3600" dirty="0">
                <a:solidFill>
                  <a:schemeClr val="bg1"/>
                </a:solidFill>
                <a:latin typeface="Arial Rounded MT Bold" panose="020F0704030504030204" pitchFamily="34" charset="0"/>
              </a:rPr>
              <a:t>A set is a set of characters inside a pair of square brackets [] with a special meaning: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E5CDE405-9401-4BDA-A662-F2F797C78166}"/>
              </a:ext>
            </a:extLst>
          </p:cNvPr>
          <p:cNvPicPr>
            <a:picLocks noChangeAspect="1"/>
          </p:cNvPicPr>
          <p:nvPr/>
        </p:nvPicPr>
        <p:blipFill>
          <a:blip r:embed="rId5"/>
          <a:stretch>
            <a:fillRect/>
          </a:stretch>
        </p:blipFill>
        <p:spPr>
          <a:xfrm>
            <a:off x="781049" y="3984942"/>
            <a:ext cx="13806749" cy="3567915"/>
          </a:xfrm>
          <a:prstGeom prst="rect">
            <a:avLst/>
          </a:prstGeom>
        </p:spPr>
      </p:pic>
    </p:spTree>
    <p:extLst>
      <p:ext uri="{BB962C8B-B14F-4D97-AF65-F5344CB8AC3E}">
        <p14:creationId xmlns:p14="http://schemas.microsoft.com/office/powerpoint/2010/main" val="212921293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1674176"/>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Sets</a:t>
            </a:r>
          </a:p>
          <a:p>
            <a:r>
              <a:rPr lang="en-US" sz="3600" dirty="0">
                <a:solidFill>
                  <a:schemeClr val="bg1"/>
                </a:solidFill>
                <a:latin typeface="Arial Rounded MT Bold" panose="020F0704030504030204" pitchFamily="34" charset="0"/>
              </a:rPr>
              <a:t>A set is a set of characters inside a pair of square brackets [] with a special meaning: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9D3D2816-8156-4C10-BECC-7C338F9A49EE}"/>
              </a:ext>
            </a:extLst>
          </p:cNvPr>
          <p:cNvPicPr>
            <a:picLocks noChangeAspect="1"/>
          </p:cNvPicPr>
          <p:nvPr/>
        </p:nvPicPr>
        <p:blipFill>
          <a:blip r:embed="rId5"/>
          <a:stretch>
            <a:fillRect/>
          </a:stretch>
        </p:blipFill>
        <p:spPr>
          <a:xfrm>
            <a:off x="733424" y="3951605"/>
            <a:ext cx="13708692" cy="5611495"/>
          </a:xfrm>
          <a:prstGeom prst="rect">
            <a:avLst/>
          </a:prstGeom>
        </p:spPr>
      </p:pic>
    </p:spTree>
    <p:extLst>
      <p:ext uri="{BB962C8B-B14F-4D97-AF65-F5344CB8AC3E}">
        <p14:creationId xmlns:p14="http://schemas.microsoft.com/office/powerpoint/2010/main" val="343588700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2782172"/>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The </a:t>
            </a:r>
            <a:r>
              <a:rPr lang="en-US" sz="3600" dirty="0" err="1">
                <a:solidFill>
                  <a:schemeClr val="accent1"/>
                </a:solidFill>
                <a:latin typeface="Arial Rounded MT Bold" panose="020F0704030504030204" pitchFamily="34" charset="0"/>
              </a:rPr>
              <a:t>findall</a:t>
            </a:r>
            <a:r>
              <a:rPr lang="en-US" sz="3600" dirty="0">
                <a:solidFill>
                  <a:schemeClr val="accent1"/>
                </a:solidFill>
                <a:latin typeface="Arial Rounded MT Bold" panose="020F0704030504030204" pitchFamily="34" charset="0"/>
              </a:rPr>
              <a:t>() Function</a:t>
            </a:r>
          </a:p>
          <a:p>
            <a:r>
              <a:rPr lang="en-US" sz="3600" dirty="0">
                <a:solidFill>
                  <a:schemeClr val="bg1"/>
                </a:solidFill>
                <a:latin typeface="Arial Rounded MT Bold" panose="020F0704030504030204" pitchFamily="34" charset="0"/>
              </a:rPr>
              <a:t>The </a:t>
            </a:r>
            <a:r>
              <a:rPr lang="en-US" sz="3600" dirty="0" err="1">
                <a:solidFill>
                  <a:schemeClr val="bg1"/>
                </a:solidFill>
                <a:latin typeface="Arial Rounded MT Bold" panose="020F0704030504030204" pitchFamily="34" charset="0"/>
              </a:rPr>
              <a:t>findall</a:t>
            </a:r>
            <a:r>
              <a:rPr lang="en-US" sz="3600" dirty="0">
                <a:solidFill>
                  <a:schemeClr val="bg1"/>
                </a:solidFill>
                <a:latin typeface="Arial Rounded MT Bold" panose="020F0704030504030204" pitchFamily="34" charset="0"/>
              </a:rPr>
              <a:t>() function returns a list containing all matches.</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Print a list of all matches: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62D4457-A105-4AB9-B1EE-1CC9C3481D2B}"/>
              </a:ext>
            </a:extLst>
          </p:cNvPr>
          <p:cNvPicPr>
            <a:picLocks noChangeAspect="1"/>
          </p:cNvPicPr>
          <p:nvPr/>
        </p:nvPicPr>
        <p:blipFill>
          <a:blip r:embed="rId5"/>
          <a:stretch>
            <a:fillRect/>
          </a:stretch>
        </p:blipFill>
        <p:spPr>
          <a:xfrm>
            <a:off x="776286" y="5278341"/>
            <a:ext cx="11606544" cy="2379759"/>
          </a:xfrm>
          <a:prstGeom prst="rect">
            <a:avLst/>
          </a:prstGeom>
        </p:spPr>
      </p:pic>
    </p:spTree>
    <p:extLst>
      <p:ext uri="{BB962C8B-B14F-4D97-AF65-F5344CB8AC3E}">
        <p14:creationId xmlns:p14="http://schemas.microsoft.com/office/powerpoint/2010/main" val="4298418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4484129" y="4640890"/>
            <a:ext cx="3803869" cy="5646110"/>
          </a:xfrm>
          <a:prstGeom prst="rect">
            <a:avLst/>
          </a:prstGeom>
        </p:spPr>
      </p:pic>
      <p:pic>
        <p:nvPicPr>
          <p:cNvPr id="5" name="object 5"/>
          <p:cNvPicPr/>
          <p:nvPr/>
        </p:nvPicPr>
        <p:blipFill>
          <a:blip r:embed="rId3" cstate="print"/>
          <a:stretch>
            <a:fillRect/>
          </a:stretch>
        </p:blipFill>
        <p:spPr>
          <a:xfrm>
            <a:off x="14484129" y="0"/>
            <a:ext cx="3803869" cy="4440364"/>
          </a:xfrm>
          <a:prstGeom prst="rect">
            <a:avLst/>
          </a:prstGeom>
        </p:spPr>
      </p:pic>
      <p:sp>
        <p:nvSpPr>
          <p:cNvPr id="6" name="Rectangle 1"/>
          <p:cNvSpPr>
            <a:spLocks noChangeArrowheads="1"/>
          </p:cNvSpPr>
          <p:nvPr/>
        </p:nvSpPr>
        <p:spPr bwMode="auto">
          <a:xfrm>
            <a:off x="0" y="-25279"/>
            <a:ext cx="65" cy="507759"/>
          </a:xfrm>
          <a:prstGeom prst="rect">
            <a:avLst/>
          </a:prstGeom>
          <a:solidFill>
            <a:srgbClr val="F9FA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2852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object 2"/>
          <p:cNvSpPr txBox="1">
            <a:spLocks/>
          </p:cNvSpPr>
          <p:nvPr/>
        </p:nvSpPr>
        <p:spPr>
          <a:xfrm>
            <a:off x="2438400" y="817732"/>
            <a:ext cx="12877800" cy="1247136"/>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8000" kern="0" dirty="0">
                <a:solidFill>
                  <a:srgbClr val="FFFF00"/>
                </a:solidFill>
                <a:latin typeface="Arial Rounded MT Bold" panose="020F0704030504030204" pitchFamily="34" charset="0"/>
                <a:cs typeface="Lucida Sans Unicode"/>
              </a:rPr>
              <a:t>The pass Statement</a:t>
            </a:r>
          </a:p>
        </p:txBody>
      </p:sp>
      <p:sp>
        <p:nvSpPr>
          <p:cNvPr id="7" name="object 2"/>
          <p:cNvSpPr txBox="1">
            <a:spLocks/>
          </p:cNvSpPr>
          <p:nvPr/>
        </p:nvSpPr>
        <p:spPr>
          <a:xfrm>
            <a:off x="1821994" y="2911175"/>
            <a:ext cx="11760279" cy="2811667"/>
          </a:xfrm>
          <a:prstGeom prst="rect">
            <a:avLst/>
          </a:prstGeom>
        </p:spPr>
        <p:txBody>
          <a:bodyPr vert="horz" wrap="square" lIns="0" tIns="15875" rIns="0" bIns="0" rtlCol="0">
            <a:spAutoFit/>
          </a:bodyPr>
          <a:lstStyle>
            <a:lvl1pPr>
              <a:defRPr sz="4450" b="0" i="0">
                <a:solidFill>
                  <a:schemeClr val="bg1"/>
                </a:solidFill>
                <a:latin typeface="Arial"/>
                <a:ea typeface="+mj-ea"/>
                <a:cs typeface="Arial"/>
              </a:defRPr>
            </a:lvl1pPr>
          </a:lstStyle>
          <a:p>
            <a:pPr marL="12700">
              <a:spcBef>
                <a:spcPts val="125"/>
              </a:spcBef>
            </a:pPr>
            <a:r>
              <a:rPr lang="en-US" sz="3600" kern="0" dirty="0">
                <a:latin typeface="Arial Rounded MT Bold" panose="020F0704030504030204" pitchFamily="34" charset="0"/>
                <a:cs typeface="Lucida Sans Unicode"/>
              </a:rPr>
              <a:t>Class definitions cannot be empty, but if you for some reason have a class definition with no content, put in the pass statement to avoid getting an error.</a:t>
            </a:r>
          </a:p>
          <a:p>
            <a:pPr marL="12700">
              <a:spcBef>
                <a:spcPts val="125"/>
              </a:spcBef>
            </a:pPr>
            <a:endParaRPr lang="en-US" sz="3600" kern="0" dirty="0">
              <a:latin typeface="Arial Rounded MT Bold" panose="020F0704030504030204" pitchFamily="34" charset="0"/>
              <a:cs typeface="Lucida Sans Unicode"/>
            </a:endParaRPr>
          </a:p>
          <a:p>
            <a:pPr marL="12700">
              <a:spcBef>
                <a:spcPts val="125"/>
              </a:spcBef>
            </a:pPr>
            <a:r>
              <a:rPr lang="en-US" sz="3600" kern="0" dirty="0">
                <a:latin typeface="Arial Rounded MT Bold" panose="020F0704030504030204" pitchFamily="34" charset="0"/>
                <a:cs typeface="Lucida Sans Unicode"/>
              </a:rPr>
              <a:t>Example:</a:t>
            </a:r>
          </a:p>
        </p:txBody>
      </p:sp>
      <p:pic>
        <p:nvPicPr>
          <p:cNvPr id="2" name="Picture 1"/>
          <p:cNvPicPr>
            <a:picLocks noChangeAspect="1"/>
          </p:cNvPicPr>
          <p:nvPr/>
        </p:nvPicPr>
        <p:blipFill rotWithShape="1">
          <a:blip r:embed="rId4"/>
          <a:srcRect r="27087"/>
          <a:stretch/>
        </p:blipFill>
        <p:spPr>
          <a:xfrm>
            <a:off x="1821994" y="6450529"/>
            <a:ext cx="12192000" cy="2026831"/>
          </a:xfrm>
          <a:prstGeom prst="rect">
            <a:avLst/>
          </a:prstGeom>
        </p:spPr>
      </p:pic>
    </p:spTree>
    <p:extLst>
      <p:ext uri="{BB962C8B-B14F-4D97-AF65-F5344CB8AC3E}">
        <p14:creationId xmlns:p14="http://schemas.microsoft.com/office/powerpoint/2010/main" val="375418291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3336170"/>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list contains the matches in the order they are found.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If no matches are found, an empty list is returned: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Return an empty list if no match was found:</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B4152B6-8103-4FC4-A504-2D851E82B5A9}"/>
              </a:ext>
            </a:extLst>
          </p:cNvPr>
          <p:cNvPicPr>
            <a:picLocks noChangeAspect="1"/>
          </p:cNvPicPr>
          <p:nvPr/>
        </p:nvPicPr>
        <p:blipFill>
          <a:blip r:embed="rId5"/>
          <a:stretch>
            <a:fillRect/>
          </a:stretch>
        </p:blipFill>
        <p:spPr>
          <a:xfrm>
            <a:off x="756848" y="5757836"/>
            <a:ext cx="12349270" cy="2357464"/>
          </a:xfrm>
          <a:prstGeom prst="rect">
            <a:avLst/>
          </a:prstGeom>
        </p:spPr>
      </p:pic>
    </p:spTree>
    <p:extLst>
      <p:ext uri="{BB962C8B-B14F-4D97-AF65-F5344CB8AC3E}">
        <p14:creationId xmlns:p14="http://schemas.microsoft.com/office/powerpoint/2010/main" val="42137794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4998163"/>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The search() Function</a:t>
            </a:r>
          </a:p>
          <a:p>
            <a:r>
              <a:rPr lang="en-US" sz="3600" dirty="0">
                <a:solidFill>
                  <a:schemeClr val="bg1"/>
                </a:solidFill>
                <a:latin typeface="Arial Rounded MT Bold" panose="020F0704030504030204" pitchFamily="34" charset="0"/>
              </a:rPr>
              <a:t>The search() function searches the string for a match, and returns a Match object if there is a match.</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If there is more than one match, only the first occurrence of the match will be returned: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Search for the first white-space character in the string:</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B225A4CE-158C-4255-8E1F-62170D2FD5FF}"/>
              </a:ext>
            </a:extLst>
          </p:cNvPr>
          <p:cNvPicPr>
            <a:picLocks noChangeAspect="1"/>
          </p:cNvPicPr>
          <p:nvPr/>
        </p:nvPicPr>
        <p:blipFill>
          <a:blip r:embed="rId5"/>
          <a:stretch>
            <a:fillRect/>
          </a:stretch>
        </p:blipFill>
        <p:spPr>
          <a:xfrm>
            <a:off x="790573" y="7092428"/>
            <a:ext cx="12876897" cy="2623072"/>
          </a:xfrm>
          <a:prstGeom prst="rect">
            <a:avLst/>
          </a:prstGeom>
        </p:spPr>
      </p:pic>
    </p:spTree>
    <p:extLst>
      <p:ext uri="{BB962C8B-B14F-4D97-AF65-F5344CB8AC3E}">
        <p14:creationId xmlns:p14="http://schemas.microsoft.com/office/powerpoint/2010/main" val="33394910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2228174"/>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If no matches are found, the value None is returned:</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Make a search that returns no match:</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D354F2D9-F3CC-417F-83F3-33CEBD7FE4D5}"/>
              </a:ext>
            </a:extLst>
          </p:cNvPr>
          <p:cNvPicPr>
            <a:picLocks noChangeAspect="1"/>
          </p:cNvPicPr>
          <p:nvPr/>
        </p:nvPicPr>
        <p:blipFill>
          <a:blip r:embed="rId5"/>
          <a:stretch>
            <a:fillRect/>
          </a:stretch>
        </p:blipFill>
        <p:spPr>
          <a:xfrm>
            <a:off x="761999" y="4640890"/>
            <a:ext cx="12644474" cy="2331410"/>
          </a:xfrm>
          <a:prstGeom prst="rect">
            <a:avLst/>
          </a:prstGeom>
        </p:spPr>
      </p:pic>
    </p:spTree>
    <p:extLst>
      <p:ext uri="{BB962C8B-B14F-4D97-AF65-F5344CB8AC3E}">
        <p14:creationId xmlns:p14="http://schemas.microsoft.com/office/powerpoint/2010/main" val="30037366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control the number of occurrences by specifying the </a:t>
            </a:r>
            <a:r>
              <a:rPr lang="en-US" sz="3600" dirty="0" err="1">
                <a:solidFill>
                  <a:schemeClr val="bg1"/>
                </a:solidFill>
                <a:latin typeface="Arial Rounded MT Bold" panose="020F0704030504030204" pitchFamily="34" charset="0"/>
              </a:rPr>
              <a:t>maxsplit</a:t>
            </a:r>
            <a:r>
              <a:rPr lang="en-US" sz="3600" dirty="0">
                <a:solidFill>
                  <a:schemeClr val="bg1"/>
                </a:solidFill>
                <a:latin typeface="Arial Rounded MT Bold" panose="020F0704030504030204" pitchFamily="34" charset="0"/>
              </a:rPr>
              <a:t> parameter: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Split the string only at the first occurrence:</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C9106E3-5351-416F-8E31-C392C441436C}"/>
              </a:ext>
            </a:extLst>
          </p:cNvPr>
          <p:cNvPicPr>
            <a:picLocks noChangeAspect="1"/>
          </p:cNvPicPr>
          <p:nvPr/>
        </p:nvPicPr>
        <p:blipFill>
          <a:blip r:embed="rId5"/>
          <a:stretch>
            <a:fillRect/>
          </a:stretch>
        </p:blipFill>
        <p:spPr>
          <a:xfrm>
            <a:off x="790574" y="5357398"/>
            <a:ext cx="12510819" cy="2453101"/>
          </a:xfrm>
          <a:prstGeom prst="rect">
            <a:avLst/>
          </a:prstGeom>
        </p:spPr>
      </p:pic>
    </p:spTree>
    <p:extLst>
      <p:ext uri="{BB962C8B-B14F-4D97-AF65-F5344CB8AC3E}">
        <p14:creationId xmlns:p14="http://schemas.microsoft.com/office/powerpoint/2010/main" val="40643267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761999" y="1893739"/>
            <a:ext cx="13722129" cy="3336170"/>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The sub() Function</a:t>
            </a:r>
          </a:p>
          <a:p>
            <a:r>
              <a:rPr lang="en-US" sz="3600" dirty="0">
                <a:solidFill>
                  <a:schemeClr val="bg1"/>
                </a:solidFill>
                <a:latin typeface="Arial Rounded MT Bold" panose="020F0704030504030204" pitchFamily="34" charset="0"/>
              </a:rPr>
              <a:t>The sub() function replaces the matches with the text of your choice: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Replace every white-space character with the number 9:</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F2FE705-2D37-4DE4-BD4C-E9730F0A9B0B}"/>
              </a:ext>
            </a:extLst>
          </p:cNvPr>
          <p:cNvPicPr>
            <a:picLocks noChangeAspect="1"/>
          </p:cNvPicPr>
          <p:nvPr/>
        </p:nvPicPr>
        <p:blipFill>
          <a:blip r:embed="rId5"/>
          <a:stretch>
            <a:fillRect/>
          </a:stretch>
        </p:blipFill>
        <p:spPr>
          <a:xfrm>
            <a:off x="761999" y="5774030"/>
            <a:ext cx="12048640" cy="2341270"/>
          </a:xfrm>
          <a:prstGeom prst="rect">
            <a:avLst/>
          </a:prstGeom>
        </p:spPr>
      </p:pic>
    </p:spTree>
    <p:extLst>
      <p:ext uri="{BB962C8B-B14F-4D97-AF65-F5344CB8AC3E}">
        <p14:creationId xmlns:p14="http://schemas.microsoft.com/office/powerpoint/2010/main" val="332945272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2782172"/>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You can control the number of replacements by specifying the count parameter:</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Replace the first 2 occurrences:</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19EE719-0698-4BCC-96C3-5D8829FDD4BA}"/>
              </a:ext>
            </a:extLst>
          </p:cNvPr>
          <p:cNvPicPr>
            <a:picLocks noChangeAspect="1"/>
          </p:cNvPicPr>
          <p:nvPr/>
        </p:nvPicPr>
        <p:blipFill>
          <a:blip r:embed="rId5"/>
          <a:stretch>
            <a:fillRect/>
          </a:stretch>
        </p:blipFill>
        <p:spPr>
          <a:xfrm>
            <a:off x="914400" y="5661405"/>
            <a:ext cx="12344400" cy="2480553"/>
          </a:xfrm>
          <a:prstGeom prst="rect">
            <a:avLst/>
          </a:prstGeom>
        </p:spPr>
      </p:pic>
    </p:spTree>
    <p:extLst>
      <p:ext uri="{BB962C8B-B14F-4D97-AF65-F5344CB8AC3E}">
        <p14:creationId xmlns:p14="http://schemas.microsoft.com/office/powerpoint/2010/main" val="406014269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3336170"/>
          </a:xfrm>
          <a:prstGeom prst="rect">
            <a:avLst/>
          </a:prstGeom>
        </p:spPr>
        <p:txBody>
          <a:bodyPr vert="horz" wrap="square" lIns="0" tIns="12065" rIns="0" bIns="0" rtlCol="0">
            <a:spAutoFit/>
          </a:bodyPr>
          <a:lstStyle/>
          <a:p>
            <a:r>
              <a:rPr lang="en-US" sz="3600" dirty="0">
                <a:solidFill>
                  <a:schemeClr val="accent1"/>
                </a:solidFill>
                <a:latin typeface="Arial Rounded MT Bold" panose="020F0704030504030204" pitchFamily="34" charset="0"/>
              </a:rPr>
              <a:t>Match Object</a:t>
            </a:r>
          </a:p>
          <a:p>
            <a:r>
              <a:rPr lang="en-US" sz="3600" dirty="0">
                <a:solidFill>
                  <a:schemeClr val="bg1"/>
                </a:solidFill>
                <a:latin typeface="Arial Rounded MT Bold" panose="020F0704030504030204" pitchFamily="34" charset="0"/>
              </a:rPr>
              <a:t>A Match Object is an object containing information about the search and the result.</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Do a search that will return a Match Object:</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CC65348-0A2C-43CE-BAFD-B986D944599E}"/>
              </a:ext>
            </a:extLst>
          </p:cNvPr>
          <p:cNvPicPr>
            <a:picLocks noChangeAspect="1"/>
          </p:cNvPicPr>
          <p:nvPr/>
        </p:nvPicPr>
        <p:blipFill>
          <a:blip r:embed="rId5"/>
          <a:stretch>
            <a:fillRect/>
          </a:stretch>
        </p:blipFill>
        <p:spPr>
          <a:xfrm>
            <a:off x="914400" y="6032323"/>
            <a:ext cx="12859946" cy="2421862"/>
          </a:xfrm>
          <a:prstGeom prst="rect">
            <a:avLst/>
          </a:prstGeom>
        </p:spPr>
      </p:pic>
      <p:sp>
        <p:nvSpPr>
          <p:cNvPr id="8" name="Rectangle 1">
            <a:extLst>
              <a:ext uri="{FF2B5EF4-FFF2-40B4-BE49-F238E27FC236}">
                <a16:creationId xmlns:a16="http://schemas.microsoft.com/office/drawing/2014/main" id="{43F14B70-3258-4AD1-B998-764144A50B35}"/>
              </a:ext>
            </a:extLst>
          </p:cNvPr>
          <p:cNvSpPr>
            <a:spLocks noChangeArrowheads="1"/>
          </p:cNvSpPr>
          <p:nvPr/>
        </p:nvSpPr>
        <p:spPr bwMode="auto">
          <a:xfrm>
            <a:off x="990904" y="9008679"/>
            <a:ext cx="12783442" cy="892552"/>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00"/>
                </a:solidFill>
                <a:effectLst/>
                <a:latin typeface="Verdana" panose="020B0604030504040204" pitchFamily="34" charset="0"/>
              </a:rPr>
              <a:t>Note:</a:t>
            </a:r>
            <a:r>
              <a:rPr kumimoji="0" lang="en-US" altLang="en-US" sz="2400" b="0" i="0" u="none" strike="noStrike" cap="none" normalizeH="0" baseline="0">
                <a:ln>
                  <a:noFill/>
                </a:ln>
                <a:solidFill>
                  <a:srgbClr val="000000"/>
                </a:solidFill>
                <a:effectLst/>
                <a:latin typeface="Verdana" panose="020B0604030504040204" pitchFamily="34" charset="0"/>
              </a:rPr>
              <a:t> If there is no match, the value </a:t>
            </a:r>
            <a:r>
              <a:rPr kumimoji="0" lang="en-US" altLang="en-US" sz="2400" b="0" i="0" u="none" strike="noStrike" cap="none" normalizeH="0" baseline="0">
                <a:ln>
                  <a:noFill/>
                </a:ln>
                <a:solidFill>
                  <a:srgbClr val="DC143C"/>
                </a:solidFill>
                <a:effectLst/>
                <a:latin typeface="Consolas" panose="020B0609020204030204" pitchFamily="49" charset="0"/>
              </a:rPr>
              <a:t>None</a:t>
            </a:r>
            <a:r>
              <a:rPr kumimoji="0" lang="en-US" altLang="en-US" sz="2400" b="0" i="0" u="none" strike="noStrike" cap="none" normalizeH="0" baseline="0">
                <a:ln>
                  <a:noFill/>
                </a:ln>
                <a:solidFill>
                  <a:srgbClr val="000000"/>
                </a:solidFill>
                <a:effectLst/>
                <a:latin typeface="Verdana" panose="020B0604030504040204" pitchFamily="34" charset="0"/>
              </a:rPr>
              <a:t> will be returned, instead of the Match Object.</a:t>
            </a:r>
            <a:r>
              <a:rPr kumimoji="0" lang="en-US" altLang="en-US" sz="2800" b="0" i="0" u="none" strike="noStrike" cap="none" normalizeH="0" baseline="0">
                <a:ln>
                  <a:noFill/>
                </a:ln>
                <a:solidFill>
                  <a:schemeClr val="tx1"/>
                </a:solidFill>
                <a:effectLst/>
              </a:rPr>
              <a:t> </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69349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5552161"/>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The Match object has properties and methods used to retrieve information about the search, and the result:</a:t>
            </a:r>
          </a:p>
          <a:p>
            <a:endParaRPr lang="en-US" sz="3600" dirty="0">
              <a:solidFill>
                <a:schemeClr val="bg1"/>
              </a:solidFill>
              <a:latin typeface="Arial Rounded MT Bold" panose="020F0704030504030204" pitchFamily="34" charset="0"/>
            </a:endParaRPr>
          </a:p>
          <a:p>
            <a:pPr marL="742950" indent="-742950">
              <a:buFont typeface="+mj-lt"/>
              <a:buAutoNum type="arabicPeriod"/>
            </a:pPr>
            <a:r>
              <a:rPr lang="en-US" sz="3600" dirty="0">
                <a:solidFill>
                  <a:schemeClr val="bg1"/>
                </a:solidFill>
                <a:latin typeface="Arial Rounded MT Bold" panose="020F0704030504030204" pitchFamily="34" charset="0"/>
              </a:rPr>
              <a:t>.span() returns a tuple containing the start-, and end positions of the match.</a:t>
            </a:r>
          </a:p>
          <a:p>
            <a:pPr marL="742950" indent="-742950">
              <a:buFont typeface="+mj-lt"/>
              <a:buAutoNum type="arabicPeriod"/>
            </a:pPr>
            <a:endParaRPr lang="en-US" sz="3600" dirty="0">
              <a:solidFill>
                <a:schemeClr val="bg1"/>
              </a:solidFill>
              <a:latin typeface="Arial Rounded MT Bold" panose="020F0704030504030204" pitchFamily="34" charset="0"/>
            </a:endParaRPr>
          </a:p>
          <a:p>
            <a:pPr marL="742950" indent="-742950">
              <a:buFont typeface="+mj-lt"/>
              <a:buAutoNum type="arabicPeriod"/>
            </a:pPr>
            <a:r>
              <a:rPr lang="en-US" sz="3600" dirty="0">
                <a:solidFill>
                  <a:schemeClr val="bg1"/>
                </a:solidFill>
                <a:latin typeface="Arial Rounded MT Bold" panose="020F0704030504030204" pitchFamily="34" charset="0"/>
              </a:rPr>
              <a:t>.string returns the string passed into the function</a:t>
            </a:r>
          </a:p>
          <a:p>
            <a:pPr marL="742950" indent="-742950">
              <a:buFont typeface="+mj-lt"/>
              <a:buAutoNum type="arabicPeriod"/>
            </a:pPr>
            <a:endParaRPr lang="en-US" sz="3600" dirty="0">
              <a:solidFill>
                <a:schemeClr val="bg1"/>
              </a:solidFill>
              <a:latin typeface="Arial Rounded MT Bold" panose="020F0704030504030204" pitchFamily="34" charset="0"/>
            </a:endParaRPr>
          </a:p>
          <a:p>
            <a:pPr marL="742950" indent="-742950">
              <a:buFont typeface="+mj-lt"/>
              <a:buAutoNum type="arabicPeriod"/>
            </a:pPr>
            <a:r>
              <a:rPr lang="en-US" sz="3600" dirty="0">
                <a:solidFill>
                  <a:schemeClr val="bg1"/>
                </a:solidFill>
                <a:latin typeface="Arial Rounded MT Bold" panose="020F0704030504030204" pitchFamily="34" charset="0"/>
              </a:rPr>
              <a:t>.group() returns the part of the string where there was a match</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98172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389016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Print the position (start- and end-position) of the first match occurrence.</a:t>
            </a:r>
          </a:p>
          <a:p>
            <a:endParaRPr lang="en-US" sz="3600" dirty="0">
              <a:solidFill>
                <a:schemeClr val="bg1"/>
              </a:solidFill>
              <a:latin typeface="Arial Rounded MT Bold" panose="020F0704030504030204" pitchFamily="34" charset="0"/>
            </a:endParaRPr>
          </a:p>
          <a:p>
            <a:r>
              <a:rPr lang="en-US" sz="3600" dirty="0">
                <a:solidFill>
                  <a:schemeClr val="bg1"/>
                </a:solidFill>
                <a:latin typeface="Arial Rounded MT Bold" panose="020F0704030504030204" pitchFamily="34" charset="0"/>
              </a:rPr>
              <a:t>The regular expression looks for any words that starts with an upper case "S":</a:t>
            </a:r>
          </a:p>
          <a:p>
            <a:endParaRPr lang="en-US" sz="3600" dirty="0">
              <a:solidFill>
                <a:schemeClr val="bg1"/>
              </a:solidFill>
              <a:latin typeface="Arial Rounded MT Bold" panose="020F0704030504030204" pitchFamily="34" charset="0"/>
            </a:endParaRP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E066262C-6922-49AB-AA23-B34FEA589A97}"/>
              </a:ext>
            </a:extLst>
          </p:cNvPr>
          <p:cNvPicPr>
            <a:picLocks noChangeAspect="1"/>
          </p:cNvPicPr>
          <p:nvPr/>
        </p:nvPicPr>
        <p:blipFill>
          <a:blip r:embed="rId5"/>
          <a:stretch>
            <a:fillRect/>
          </a:stretch>
        </p:blipFill>
        <p:spPr>
          <a:xfrm>
            <a:off x="914400" y="6160812"/>
            <a:ext cx="13384667" cy="2335488"/>
          </a:xfrm>
          <a:prstGeom prst="rect">
            <a:avLst/>
          </a:prstGeom>
        </p:spPr>
      </p:pic>
    </p:spTree>
    <p:extLst>
      <p:ext uri="{BB962C8B-B14F-4D97-AF65-F5344CB8AC3E}">
        <p14:creationId xmlns:p14="http://schemas.microsoft.com/office/powerpoint/2010/main" val="11167820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2">
            <a:extLst>
              <a:ext uri="{FF2B5EF4-FFF2-40B4-BE49-F238E27FC236}">
                <a16:creationId xmlns:a16="http://schemas.microsoft.com/office/drawing/2014/main" id="{E9BC5FAD-666E-4CEA-A284-4269271EDF66}"/>
              </a:ext>
            </a:extLst>
          </p:cNvPr>
          <p:cNvSpPr/>
          <p:nvPr/>
        </p:nvSpPr>
        <p:spPr>
          <a:xfrm>
            <a:off x="-2" y="-11824"/>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chemeClr val="accent5">
              <a:lumMod val="75000"/>
            </a:schemeClr>
          </a:solidFill>
        </p:spPr>
        <p:txBody>
          <a:bodyPr wrap="square" lIns="0" tIns="0" rIns="0" bIns="0" rtlCol="0"/>
          <a:lstStyle/>
          <a:p>
            <a:endParaRPr/>
          </a:p>
        </p:txBody>
      </p:sp>
      <p:sp>
        <p:nvSpPr>
          <p:cNvPr id="3" name="object 3"/>
          <p:cNvSpPr txBox="1">
            <a:spLocks noGrp="1"/>
          </p:cNvSpPr>
          <p:nvPr>
            <p:ph type="title"/>
          </p:nvPr>
        </p:nvSpPr>
        <p:spPr>
          <a:xfrm>
            <a:off x="3886200" y="449924"/>
            <a:ext cx="12303027" cy="1243289"/>
          </a:xfrm>
          <a:prstGeom prst="rect">
            <a:avLst/>
          </a:prstGeom>
        </p:spPr>
        <p:txBody>
          <a:bodyPr vert="horz" wrap="square" lIns="0" tIns="12065" rIns="0" bIns="0" rtlCol="0">
            <a:spAutoFit/>
          </a:bodyPr>
          <a:lstStyle/>
          <a:p>
            <a:r>
              <a:rPr lang="en-IN" sz="8000" dirty="0">
                <a:solidFill>
                  <a:srgbClr val="FFFF00"/>
                </a:solidFill>
                <a:latin typeface="Arial Rounded MT Bold" panose="020F0704030504030204" pitchFamily="34" charset="0"/>
              </a:rPr>
              <a:t>Python </a:t>
            </a:r>
            <a:r>
              <a:rPr lang="en-IN" sz="8000" dirty="0" err="1">
                <a:solidFill>
                  <a:srgbClr val="FFFF00"/>
                </a:solidFill>
                <a:latin typeface="Arial Rounded MT Bold" panose="020F0704030504030204" pitchFamily="34" charset="0"/>
              </a:rPr>
              <a:t>RegEx</a:t>
            </a:r>
            <a:endParaRPr lang="en-IN" sz="8000" dirty="0">
              <a:solidFill>
                <a:srgbClr val="FFFF00"/>
              </a:solidFill>
              <a:latin typeface="Arial Rounded MT Bold" panose="020F0704030504030204" pitchFamily="34" charset="0"/>
            </a:endParaRPr>
          </a:p>
        </p:txBody>
      </p:sp>
      <p:sp>
        <p:nvSpPr>
          <p:cNvPr id="4" name="object 4"/>
          <p:cNvSpPr txBox="1"/>
          <p:nvPr/>
        </p:nvSpPr>
        <p:spPr>
          <a:xfrm>
            <a:off x="914400" y="2213733"/>
            <a:ext cx="13722129" cy="1120178"/>
          </a:xfrm>
          <a:prstGeom prst="rect">
            <a:avLst/>
          </a:prstGeom>
        </p:spPr>
        <p:txBody>
          <a:bodyPr vert="horz" wrap="square" lIns="0" tIns="12065" rIns="0" bIns="0" rtlCol="0">
            <a:spAutoFit/>
          </a:bodyPr>
          <a:lstStyle/>
          <a:p>
            <a:r>
              <a:rPr lang="en-US" sz="3600" dirty="0">
                <a:solidFill>
                  <a:schemeClr val="bg1"/>
                </a:solidFill>
                <a:latin typeface="Arial Rounded MT Bold" panose="020F0704030504030204" pitchFamily="34" charset="0"/>
              </a:rPr>
              <a:t>Example</a:t>
            </a:r>
          </a:p>
          <a:p>
            <a:r>
              <a:rPr lang="en-US" sz="3600" dirty="0">
                <a:solidFill>
                  <a:schemeClr val="bg1"/>
                </a:solidFill>
                <a:latin typeface="Arial Rounded MT Bold" panose="020F0704030504030204" pitchFamily="34" charset="0"/>
              </a:rPr>
              <a:t>Print the string passed into the function:</a:t>
            </a:r>
          </a:p>
        </p:txBody>
      </p:sp>
      <p:pic>
        <p:nvPicPr>
          <p:cNvPr id="11" name="object 4">
            <a:extLst>
              <a:ext uri="{FF2B5EF4-FFF2-40B4-BE49-F238E27FC236}">
                <a16:creationId xmlns:a16="http://schemas.microsoft.com/office/drawing/2014/main" id="{B26E79EA-D004-4AE1-8439-73C79318F5C4}"/>
              </a:ext>
            </a:extLst>
          </p:cNvPr>
          <p:cNvPicPr/>
          <p:nvPr/>
        </p:nvPicPr>
        <p:blipFill>
          <a:blip r:embed="rId3" cstate="print"/>
          <a:stretch>
            <a:fillRect/>
          </a:stretch>
        </p:blipFill>
        <p:spPr>
          <a:xfrm>
            <a:off x="14484129" y="4640890"/>
            <a:ext cx="3803869" cy="5646110"/>
          </a:xfrm>
          <a:prstGeom prst="rect">
            <a:avLst/>
          </a:prstGeom>
        </p:spPr>
      </p:pic>
      <p:pic>
        <p:nvPicPr>
          <p:cNvPr id="12" name="object 5">
            <a:extLst>
              <a:ext uri="{FF2B5EF4-FFF2-40B4-BE49-F238E27FC236}">
                <a16:creationId xmlns:a16="http://schemas.microsoft.com/office/drawing/2014/main" id="{486E61E7-AF01-4789-B663-B0E8E285EB78}"/>
              </a:ext>
            </a:extLst>
          </p:cNvPr>
          <p:cNvPicPr/>
          <p:nvPr/>
        </p:nvPicPr>
        <p:blipFill>
          <a:blip r:embed="rId4" cstate="print"/>
          <a:stretch>
            <a:fillRect/>
          </a:stretch>
        </p:blipFill>
        <p:spPr>
          <a:xfrm>
            <a:off x="14484129" y="0"/>
            <a:ext cx="3803869" cy="4440364"/>
          </a:xfrm>
          <a:prstGeom prst="rect">
            <a:avLst/>
          </a:prstGeom>
        </p:spPr>
      </p:pic>
      <p:sp>
        <p:nvSpPr>
          <p:cNvPr id="6" name="Rectangle 1">
            <a:extLst>
              <a:ext uri="{FF2B5EF4-FFF2-40B4-BE49-F238E27FC236}">
                <a16:creationId xmlns:a16="http://schemas.microsoft.com/office/drawing/2014/main" id="{F3EBD469-385D-4854-AB7D-7034B7C9784F}"/>
              </a:ext>
            </a:extLst>
          </p:cNvPr>
          <p:cNvSpPr>
            <a:spLocks noChangeArrowheads="1"/>
          </p:cNvSpPr>
          <p:nvPr/>
        </p:nvSpPr>
        <p:spPr bwMode="auto">
          <a:xfrm>
            <a:off x="1981810" y="3984943"/>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8FF31FE-1622-4916-8000-88305922D061}"/>
              </a:ext>
            </a:extLst>
          </p:cNvPr>
          <p:cNvPicPr>
            <a:picLocks noChangeAspect="1"/>
          </p:cNvPicPr>
          <p:nvPr/>
        </p:nvPicPr>
        <p:blipFill>
          <a:blip r:embed="rId5"/>
          <a:stretch>
            <a:fillRect/>
          </a:stretch>
        </p:blipFill>
        <p:spPr>
          <a:xfrm>
            <a:off x="914400" y="3918770"/>
            <a:ext cx="12823267" cy="2443930"/>
          </a:xfrm>
          <a:prstGeom prst="rect">
            <a:avLst/>
          </a:prstGeom>
        </p:spPr>
      </p:pic>
    </p:spTree>
    <p:extLst>
      <p:ext uri="{BB962C8B-B14F-4D97-AF65-F5344CB8AC3E}">
        <p14:creationId xmlns:p14="http://schemas.microsoft.com/office/powerpoint/2010/main" val="14832050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000" fill="hold"/>
                                        <p:tgtEl>
                                          <p:spTgt spid="4"/>
                                        </p:tgtEl>
                                        <p:attrNameLst>
                                          <p:attrName>ppt_x</p:attrName>
                                        </p:attrNameLst>
                                      </p:cBhvr>
                                      <p:tavLst>
                                        <p:tav tm="0">
                                          <p:val>
                                            <p:strVal val="0-#ppt_w/2"/>
                                          </p:val>
                                        </p:tav>
                                        <p:tav tm="100000">
                                          <p:val>
                                            <p:strVal val="#ppt_x"/>
                                          </p:val>
                                        </p:tav>
                                      </p:tavLst>
                                    </p:anim>
                                    <p:anim calcmode="lin" valueType="num">
                                      <p:cBhvr additive="base">
                                        <p:cTn id="14"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3417</TotalTime>
  <Words>11187</Words>
  <Application>Microsoft Office PowerPoint</Application>
  <PresentationFormat>Custom</PresentationFormat>
  <Paragraphs>2185</Paragraphs>
  <Slides>331</Slides>
  <Notes>273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331</vt:i4>
      </vt:variant>
    </vt:vector>
  </HeadingPairs>
  <TitlesOfParts>
    <vt:vector size="337" baseType="lpstr">
      <vt:lpstr>Arial</vt:lpstr>
      <vt:lpstr>Arial Rounded MT Bold</vt:lpstr>
      <vt:lpstr>Calibri</vt:lpstr>
      <vt:lpstr>Consolas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Inheritance</vt:lpstr>
      <vt:lpstr>Create a Parent Class</vt:lpstr>
      <vt:lpstr>Create a Child Class</vt:lpstr>
      <vt:lpstr>Create a Child Class</vt:lpstr>
      <vt:lpstr>Python Inheritance</vt:lpstr>
      <vt:lpstr>Python Inheritance</vt:lpstr>
      <vt:lpstr>Python Inheritance</vt:lpstr>
      <vt:lpstr>Python Inheritance</vt:lpstr>
      <vt:lpstr>Python Inheritance</vt:lpstr>
      <vt:lpstr>Python Inheritance</vt:lpstr>
      <vt:lpstr>Python Inheritance</vt:lpstr>
      <vt:lpstr>Python Inheritance</vt:lpstr>
      <vt:lpstr>Python Inheritance</vt:lpstr>
      <vt:lpstr>Python Inheritance</vt:lpstr>
      <vt:lpstr>Exercise</vt:lpstr>
      <vt:lpstr>Exercise</vt:lpstr>
      <vt:lpstr>Python Iterators</vt:lpstr>
      <vt:lpstr>Python Iterators</vt:lpstr>
      <vt:lpstr>Python Iterators</vt:lpstr>
      <vt:lpstr>Python Iterators</vt:lpstr>
      <vt:lpstr>Python Iterators</vt:lpstr>
      <vt:lpstr>Python Iterators</vt:lpstr>
      <vt:lpstr>Python Iterators</vt:lpstr>
      <vt:lpstr>Python Iterators</vt:lpstr>
      <vt:lpstr>Python Iterators</vt:lpstr>
      <vt:lpstr>Python Scope</vt:lpstr>
      <vt:lpstr>Python Scope</vt:lpstr>
      <vt:lpstr>Python Scope</vt:lpstr>
      <vt:lpstr>Python Scope</vt:lpstr>
      <vt:lpstr>Python Scope</vt:lpstr>
      <vt:lpstr>Python Scope</vt:lpstr>
      <vt:lpstr>Python Modules</vt:lpstr>
      <vt:lpstr>Use a Module</vt:lpstr>
      <vt:lpstr>Variables in Module</vt:lpstr>
      <vt:lpstr>Built-in Modules</vt:lpstr>
      <vt:lpstr>Import from Modules</vt:lpstr>
      <vt:lpstr>Exercise</vt:lpstr>
      <vt:lpstr>Exercise</vt:lpstr>
      <vt:lpstr>Exercise</vt:lpstr>
      <vt:lpstr>Exercise</vt:lpstr>
      <vt:lpstr>Exercise</vt:lpstr>
      <vt:lpstr>Exercise</vt:lpstr>
      <vt:lpstr>Python Datetime</vt:lpstr>
      <vt:lpstr>Python Datetime</vt:lpstr>
      <vt:lpstr>Python Datetime</vt:lpstr>
      <vt:lpstr>Python Datetime</vt:lpstr>
      <vt:lpstr>Python Datetime</vt:lpstr>
      <vt:lpstr>Python Datetime</vt:lpstr>
      <vt:lpstr>Python Datetime</vt:lpstr>
      <vt:lpstr>Python Datetime</vt:lpstr>
      <vt:lpstr>Python Datetime</vt:lpstr>
      <vt:lpstr>Python Math</vt:lpstr>
      <vt:lpstr>Python Math</vt:lpstr>
      <vt:lpstr>Python Math</vt:lpstr>
      <vt:lpstr>Python Math</vt:lpstr>
      <vt:lpstr>Python Math</vt:lpstr>
      <vt:lpstr>Python Math</vt:lpstr>
      <vt:lpstr>Python Math</vt:lpstr>
      <vt:lpstr>Python JSON</vt:lpstr>
      <vt:lpstr>Python JSON</vt:lpstr>
      <vt:lpstr>Python JSON</vt:lpstr>
      <vt:lpstr>Python JSON</vt:lpstr>
      <vt:lpstr>Python JSON</vt:lpstr>
      <vt:lpstr>Python JSON</vt:lpstr>
      <vt:lpstr>Python JSON</vt:lpstr>
      <vt:lpstr>Python JSON</vt:lpstr>
      <vt:lpstr>Python JSON</vt:lpstr>
      <vt:lpstr>Python JSON</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RegEx</vt:lpstr>
      <vt:lpstr>Python PIP</vt:lpstr>
      <vt:lpstr>Python PIP</vt:lpstr>
      <vt:lpstr>Python PIP</vt:lpstr>
      <vt:lpstr>Python PIP</vt:lpstr>
      <vt:lpstr>Python PIP</vt:lpstr>
      <vt:lpstr>Python PIP</vt:lpstr>
      <vt:lpstr>Python PIP</vt:lpstr>
      <vt:lpstr>Python PIP</vt:lpstr>
      <vt:lpstr>Python Try Except</vt:lpstr>
      <vt:lpstr>Python Try Except</vt:lpstr>
      <vt:lpstr>Python Try Except</vt:lpstr>
      <vt:lpstr>Python Try Except</vt:lpstr>
      <vt:lpstr>Python Try Except</vt:lpstr>
      <vt:lpstr>Python Try Except</vt:lpstr>
      <vt:lpstr>Python Try Except</vt:lpstr>
      <vt:lpstr>Python Try Except</vt:lpstr>
      <vt:lpstr>Python Try Except</vt:lpstr>
      <vt:lpstr>Python Try Except</vt:lpstr>
      <vt:lpstr>Python Try Except</vt:lpstr>
      <vt:lpstr>Python String Formatting</vt:lpstr>
      <vt:lpstr>Python String Formatting</vt:lpstr>
      <vt:lpstr>Python String Formatting</vt:lpstr>
      <vt:lpstr>Python String Formatting</vt:lpstr>
      <vt:lpstr>Python String Formatting</vt:lpstr>
      <vt:lpstr>Python String Formatting</vt:lpstr>
      <vt:lpstr>Python String Formatting</vt:lpstr>
      <vt:lpstr>Python File Open</vt:lpstr>
      <vt:lpstr>Python File Open</vt:lpstr>
      <vt:lpstr>Python File Open</vt:lpstr>
      <vt:lpstr>Python File Open</vt:lpstr>
      <vt:lpstr>Python File Open</vt:lpstr>
      <vt:lpstr>Python File Open</vt:lpstr>
      <vt:lpstr>Python File Open</vt:lpstr>
      <vt:lpstr>Python File Open</vt:lpstr>
      <vt:lpstr>Python File Open</vt:lpstr>
      <vt:lpstr>Python File Open</vt:lpstr>
      <vt:lpstr>Python File Open</vt:lpstr>
      <vt:lpstr>Python File Write</vt:lpstr>
      <vt:lpstr>Python File Write</vt:lpstr>
      <vt:lpstr>Python File Write</vt:lpstr>
      <vt:lpstr>Python File Write</vt:lpstr>
      <vt:lpstr>Python File Write</vt:lpstr>
      <vt:lpstr>Python Delete File</vt:lpstr>
      <vt:lpstr>Python Delete File</vt:lpstr>
      <vt:lpstr>Python Delete File</vt:lpstr>
      <vt:lpstr>Python Delete File</vt:lpstr>
      <vt:lpstr>Matplotlib Tutorial</vt:lpstr>
      <vt:lpstr>Matplotlib Tutorial</vt:lpstr>
      <vt:lpstr>Matplotlib Tutorial</vt:lpstr>
      <vt:lpstr>Matplotlib Tutorial</vt:lpstr>
      <vt:lpstr>Matplotlib Pyplot</vt:lpstr>
      <vt:lpstr>Matplotlib Pyplot</vt:lpstr>
      <vt:lpstr>Matplotlib Pyplot</vt:lpstr>
      <vt:lpstr>Matplotlib Plotting</vt:lpstr>
      <vt:lpstr>Matplotlib Plotting</vt:lpstr>
      <vt:lpstr>Matplotlib Plotting</vt:lpstr>
      <vt:lpstr>Matplotlib Plotting</vt:lpstr>
      <vt:lpstr>Matplotlib Plotting</vt:lpstr>
      <vt:lpstr>Matplotlib Plotting</vt:lpstr>
      <vt:lpstr>Matplotlib Plotting</vt:lpstr>
      <vt:lpstr>Matplotlib Plotting</vt:lpstr>
      <vt:lpstr>Matplotlib Plotting</vt:lpstr>
      <vt:lpstr>Matplotlib Plotting</vt:lpstr>
      <vt:lpstr>Matplotlib Plotting</vt:lpstr>
      <vt:lpstr>Matplotlib Plotting</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Markers</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Line</vt:lpstr>
      <vt:lpstr>Matplotlib Labels and Title</vt:lpstr>
      <vt:lpstr>Matplotlib Labels and Title</vt:lpstr>
      <vt:lpstr>Matplotlib Labels and Title</vt:lpstr>
      <vt:lpstr>Matplotlib Labels and Title</vt:lpstr>
      <vt:lpstr>Matplotlib Labels and Title</vt:lpstr>
      <vt:lpstr>Matplotlib Labels and Title</vt:lpstr>
      <vt:lpstr>Matplotlib Labels and Title</vt:lpstr>
      <vt:lpstr>Matplotlib Labels and Title</vt:lpstr>
      <vt:lpstr>Matplotlib Adding Grid Lines</vt:lpstr>
      <vt:lpstr>Matplotlib Adding Grid Lines</vt:lpstr>
      <vt:lpstr>Matplotlib Adding Grid Lines</vt:lpstr>
      <vt:lpstr>Matplotlib Adding Grid Lines</vt:lpstr>
      <vt:lpstr>Matplotlib Adding Grid Lines</vt:lpstr>
      <vt:lpstr>Matplotlib Adding Grid Lines</vt:lpstr>
      <vt:lpstr>Matplotlib Adding Grid Lines</vt:lpstr>
      <vt:lpstr>Matplotlib Adding Grid Lines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Subplots</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Scatter</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Histograms</vt:lpstr>
      <vt:lpstr>Matplotlib Histograms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Bars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Matplotlib Pie Charts</vt:lpstr>
      <vt:lpstr>Machine Learning</vt:lpstr>
      <vt:lpstr>Machine Learning</vt:lpstr>
      <vt:lpstr>Machine Learning</vt:lpstr>
      <vt:lpstr>Machine Learning</vt:lpstr>
      <vt:lpstr>Machine Learning</vt:lpstr>
      <vt:lpstr>Machine Learning</vt:lpstr>
      <vt:lpstr>Machine Learning</vt:lpstr>
      <vt:lpstr>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3D Elements 5G Technology Technology Presentation</dc:title>
  <dc:creator>Pawan Singh</dc:creator>
  <cp:keywords>DAEr4NiMSx8,BAD44kiqXto</cp:keywords>
  <cp:lastModifiedBy>Singh, Pawan (Cognizant)</cp:lastModifiedBy>
  <cp:revision>143</cp:revision>
  <dcterms:created xsi:type="dcterms:W3CDTF">2021-10-04T17:03:49Z</dcterms:created>
  <dcterms:modified xsi:type="dcterms:W3CDTF">2021-10-19T12:49:55Z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2021-10-04T00:00:00Z</vt:filetime>
  </property>
  <property fmtid="{D5CDD505-2E9C-101B-9397-08002B2CF9AE}" pid="3" name="Creator">
    <vt:lpwstr>Canva</vt:lpwstr>
  </property>
  <property fmtid="{D5CDD505-2E9C-101B-9397-08002B2CF9AE}" pid="4" name="LastSaved">
    <vt:filetime>2021-10-04T00:00:00Z</vt:filetime>
  </property>
</Properties>
</file>